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  <p:sldMasterId id="2147483801" r:id="rId2"/>
    <p:sldMasterId id="2147483803" r:id="rId3"/>
    <p:sldMasterId id="2147483808" r:id="rId4"/>
    <p:sldMasterId id="2147483816" r:id="rId5"/>
  </p:sldMasterIdLst>
  <p:notesMasterIdLst>
    <p:notesMasterId r:id="rId40"/>
  </p:notesMasterIdLst>
  <p:sldIdLst>
    <p:sldId id="256" r:id="rId6"/>
    <p:sldId id="257" r:id="rId7"/>
    <p:sldId id="260" r:id="rId8"/>
    <p:sldId id="259" r:id="rId9"/>
    <p:sldId id="264" r:id="rId10"/>
    <p:sldId id="273" r:id="rId11"/>
    <p:sldId id="275" r:id="rId12"/>
    <p:sldId id="276" r:id="rId13"/>
    <p:sldId id="258" r:id="rId14"/>
    <p:sldId id="277" r:id="rId15"/>
    <p:sldId id="278" r:id="rId16"/>
    <p:sldId id="261" r:id="rId17"/>
    <p:sldId id="269" r:id="rId18"/>
    <p:sldId id="270" r:id="rId19"/>
    <p:sldId id="271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8" r:id="rId29"/>
    <p:sldId id="287" r:id="rId30"/>
    <p:sldId id="289" r:id="rId31"/>
    <p:sldId id="290" r:id="rId32"/>
    <p:sldId id="265" r:id="rId33"/>
    <p:sldId id="291" r:id="rId34"/>
    <p:sldId id="292" r:id="rId35"/>
    <p:sldId id="272" r:id="rId36"/>
    <p:sldId id="262" r:id="rId37"/>
    <p:sldId id="274" r:id="rId38"/>
    <p:sldId id="263" r:id="rId3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0D9"/>
    <a:srgbClr val="D8AFEB"/>
    <a:srgbClr val="AD93DD"/>
    <a:srgbClr val="EBEAFA"/>
    <a:srgbClr val="E8D1F3"/>
    <a:srgbClr val="B008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4D1288-0419-4E97-96AE-AE33B8BF18A2}" type="doc">
      <dgm:prSet loTypeId="urn:microsoft.com/office/officeart/2005/8/layout/process1" loCatId="process" qsTypeId="urn:microsoft.com/office/officeart/2005/8/quickstyle/simple1" qsCatId="simple" csTypeId="urn:microsoft.com/office/officeart/2005/8/colors/accent3_5" csCatId="accent3" phldr="1"/>
      <dgm:spPr/>
    </dgm:pt>
    <dgm:pt modelId="{34AC2D2F-5283-421E-A977-A62A2053D3A7}">
      <dgm:prSet phldrT="[Text]" custT="1"/>
      <dgm:spPr>
        <a:solidFill>
          <a:srgbClr val="3E62AC">
            <a:alpha val="90000"/>
            <a:hueOff val="0"/>
            <a:satOff val="0"/>
            <a:lumOff val="0"/>
            <a:alphaOff val="-4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060" tIns="99060" rIns="99060" bIns="99060" numCol="1" spcCol="1270" anchor="ctr" anchorCtr="0"/>
        <a:lstStyle/>
        <a:p>
          <a:r>
            <a:rPr lang="en-US" sz="2100" kern="1200">
              <a:solidFill>
                <a:prstClr val="white"/>
              </a:solidFill>
              <a:latin typeface="+mn-lt"/>
              <a:ea typeface="+mn-ea"/>
              <a:cs typeface="+mn-cs"/>
            </a:rPr>
            <a:t>Stereotypes</a:t>
          </a:r>
        </a:p>
      </dgm:t>
    </dgm:pt>
    <dgm:pt modelId="{4AD191D5-09D2-4559-98EF-F9E9E6A918C4}" type="parTrans" cxnId="{B11FD104-A359-4714-8B62-C2083BE4E6F5}">
      <dgm:prSet/>
      <dgm:spPr/>
      <dgm:t>
        <a:bodyPr/>
        <a:lstStyle/>
        <a:p>
          <a:endParaRPr lang="en-US"/>
        </a:p>
      </dgm:t>
    </dgm:pt>
    <dgm:pt modelId="{69119692-7E55-479D-9CDD-795AD2A277C7}" type="sibTrans" cxnId="{B11FD104-A359-4714-8B62-C2083BE4E6F5}">
      <dgm:prSet/>
      <dgm:spPr/>
      <dgm:t>
        <a:bodyPr/>
        <a:lstStyle/>
        <a:p>
          <a:endParaRPr lang="en-US"/>
        </a:p>
      </dgm:t>
    </dgm:pt>
    <dgm:pt modelId="{575F9D67-AC2D-4777-A85C-B9DB73368C04}">
      <dgm:prSet phldrT="[Text]" custT="1"/>
      <dgm:spPr/>
      <dgm:t>
        <a:bodyPr/>
        <a:lstStyle/>
        <a:p>
          <a:r>
            <a:rPr lang="en-US" sz="2100"/>
            <a:t>Prejudices</a:t>
          </a:r>
        </a:p>
      </dgm:t>
    </dgm:pt>
    <dgm:pt modelId="{F6738C48-FBD7-45DD-AB37-063005F26CC0}" type="parTrans" cxnId="{49090445-5FF1-4169-A3D4-8F533F74A768}">
      <dgm:prSet/>
      <dgm:spPr/>
      <dgm:t>
        <a:bodyPr/>
        <a:lstStyle/>
        <a:p>
          <a:endParaRPr lang="en-US"/>
        </a:p>
      </dgm:t>
    </dgm:pt>
    <dgm:pt modelId="{BB0D8CCE-C842-42BE-97ED-E1C52F0235A6}" type="sibTrans" cxnId="{49090445-5FF1-4169-A3D4-8F533F74A768}">
      <dgm:prSet/>
      <dgm:spPr/>
      <dgm:t>
        <a:bodyPr/>
        <a:lstStyle/>
        <a:p>
          <a:endParaRPr lang="en-US"/>
        </a:p>
      </dgm:t>
    </dgm:pt>
    <dgm:pt modelId="{A44AAF88-FC1C-4114-B1F2-8BAA58F994DF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rgbClr val="3B5DA4"/>
        </a:solidFill>
      </dgm:spPr>
      <dgm:t>
        <a:bodyPr/>
        <a:lstStyle/>
        <a:p>
          <a:r>
            <a:rPr lang="en-US" sz="2100"/>
            <a:t>Discrimination</a:t>
          </a:r>
        </a:p>
      </dgm:t>
    </dgm:pt>
    <dgm:pt modelId="{1272D3C0-526B-4F70-AA75-CBEFF377F69A}" type="parTrans" cxnId="{816A76EE-A599-4866-85A2-077F69C6C90D}">
      <dgm:prSet/>
      <dgm:spPr/>
      <dgm:t>
        <a:bodyPr/>
        <a:lstStyle/>
        <a:p>
          <a:endParaRPr lang="en-US"/>
        </a:p>
      </dgm:t>
    </dgm:pt>
    <dgm:pt modelId="{6113BE5F-CE27-4CA5-AE36-FE1DC223078C}" type="sibTrans" cxnId="{816A76EE-A599-4866-85A2-077F69C6C90D}">
      <dgm:prSet/>
      <dgm:spPr/>
      <dgm:t>
        <a:bodyPr/>
        <a:lstStyle/>
        <a:p>
          <a:endParaRPr lang="en-US"/>
        </a:p>
      </dgm:t>
    </dgm:pt>
    <dgm:pt modelId="{174F2035-40D3-4566-B51A-FDF827BB4A5A}" type="pres">
      <dgm:prSet presAssocID="{044D1288-0419-4E97-96AE-AE33B8BF18A2}" presName="Name0" presStyleCnt="0">
        <dgm:presLayoutVars>
          <dgm:dir/>
          <dgm:resizeHandles val="exact"/>
        </dgm:presLayoutVars>
      </dgm:prSet>
      <dgm:spPr/>
    </dgm:pt>
    <dgm:pt modelId="{2DA4665A-C262-4B5D-B391-68A52CFF9A73}" type="pres">
      <dgm:prSet presAssocID="{34AC2D2F-5283-421E-A977-A62A2053D3A7}" presName="node" presStyleLbl="node1" presStyleIdx="0" presStyleCnt="3" custLinFactNeighborX="-1172" custLinFactNeighborY="20976">
        <dgm:presLayoutVars>
          <dgm:bulletEnabled val="1"/>
        </dgm:presLayoutVars>
      </dgm:prSet>
      <dgm:spPr>
        <a:xfrm>
          <a:off x="7467" y="566678"/>
          <a:ext cx="2231938" cy="1339162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BAB7CA2-B92F-4082-8175-5FDFAAD48D6A}" type="pres">
      <dgm:prSet presAssocID="{69119692-7E55-479D-9CDD-795AD2A277C7}" presName="sibTrans" presStyleLbl="sibTrans2D1" presStyleIdx="0" presStyleCnt="2" custLinFactX="300000" custLinFactNeighborX="375936" custLinFactNeighborY="0"/>
      <dgm:spPr/>
      <dgm:t>
        <a:bodyPr/>
        <a:lstStyle/>
        <a:p>
          <a:endParaRPr lang="en-US"/>
        </a:p>
      </dgm:t>
    </dgm:pt>
    <dgm:pt modelId="{95CB6898-7BAE-4966-9DE1-DF09608C70C6}" type="pres">
      <dgm:prSet presAssocID="{69119692-7E55-479D-9CDD-795AD2A277C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C90C27E-65F0-4D10-83DA-497811DCBE05}" type="pres">
      <dgm:prSet presAssocID="{575F9D67-AC2D-4777-A85C-B9DB73368C04}" presName="node" presStyleLbl="node1" presStyleIdx="1" presStyleCnt="3" custLinFactNeighborX="0" custLinFactNeighborY="317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1386E-A417-442B-B6CE-A326E64B9341}" type="pres">
      <dgm:prSet presAssocID="{BB0D8CCE-C842-42BE-97ED-E1C52F0235A6}" presName="sibTrans" presStyleLbl="sibTrans2D1" presStyleIdx="1" presStyleCnt="2" custLinFactX="-300000" custLinFactNeighborX="-355367" custLinFactNeighborY="0"/>
      <dgm:spPr/>
      <dgm:t>
        <a:bodyPr/>
        <a:lstStyle/>
        <a:p>
          <a:endParaRPr lang="en-US"/>
        </a:p>
      </dgm:t>
    </dgm:pt>
    <dgm:pt modelId="{1481DE1D-60A3-4F0F-A2CF-E9774EE727DE}" type="pres">
      <dgm:prSet presAssocID="{BB0D8CCE-C842-42BE-97ED-E1C52F0235A6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D3A8321F-C403-4877-8DC3-A2A81A364FD9}" type="pres">
      <dgm:prSet presAssocID="{A44AAF88-FC1C-4114-B1F2-8BAA58F994D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636832-5F55-4D99-BAA9-3016A485D78C}" type="presOf" srcId="{575F9D67-AC2D-4777-A85C-B9DB73368C04}" destId="{2C90C27E-65F0-4D10-83DA-497811DCBE05}" srcOrd="0" destOrd="0" presId="urn:microsoft.com/office/officeart/2005/8/layout/process1"/>
    <dgm:cxn modelId="{9CE01A1D-8967-46AD-96D0-88ED05D545F9}" type="presOf" srcId="{69119692-7E55-479D-9CDD-795AD2A277C7}" destId="{3BAB7CA2-B92F-4082-8175-5FDFAAD48D6A}" srcOrd="0" destOrd="0" presId="urn:microsoft.com/office/officeart/2005/8/layout/process1"/>
    <dgm:cxn modelId="{816A76EE-A599-4866-85A2-077F69C6C90D}" srcId="{044D1288-0419-4E97-96AE-AE33B8BF18A2}" destId="{A44AAF88-FC1C-4114-B1F2-8BAA58F994DF}" srcOrd="2" destOrd="0" parTransId="{1272D3C0-526B-4F70-AA75-CBEFF377F69A}" sibTransId="{6113BE5F-CE27-4CA5-AE36-FE1DC223078C}"/>
    <dgm:cxn modelId="{B84F5281-102D-4195-9053-57EECAA93F80}" type="presOf" srcId="{A44AAF88-FC1C-4114-B1F2-8BAA58F994DF}" destId="{D3A8321F-C403-4877-8DC3-A2A81A364FD9}" srcOrd="0" destOrd="0" presId="urn:microsoft.com/office/officeart/2005/8/layout/process1"/>
    <dgm:cxn modelId="{5B304EC0-0B78-431C-9CE3-8B4ED48914DF}" type="presOf" srcId="{69119692-7E55-479D-9CDD-795AD2A277C7}" destId="{95CB6898-7BAE-4966-9DE1-DF09608C70C6}" srcOrd="1" destOrd="0" presId="urn:microsoft.com/office/officeart/2005/8/layout/process1"/>
    <dgm:cxn modelId="{2B7964C8-4386-4CE9-A277-456E2DDE832D}" type="presOf" srcId="{044D1288-0419-4E97-96AE-AE33B8BF18A2}" destId="{174F2035-40D3-4566-B51A-FDF827BB4A5A}" srcOrd="0" destOrd="0" presId="urn:microsoft.com/office/officeart/2005/8/layout/process1"/>
    <dgm:cxn modelId="{091D5C9A-A168-4442-9A33-DDCAEB2AE94A}" type="presOf" srcId="{BB0D8CCE-C842-42BE-97ED-E1C52F0235A6}" destId="{EAA1386E-A417-442B-B6CE-A326E64B9341}" srcOrd="0" destOrd="0" presId="urn:microsoft.com/office/officeart/2005/8/layout/process1"/>
    <dgm:cxn modelId="{37995BDB-7BCB-4EEF-98A5-EDDCC02A170F}" type="presOf" srcId="{BB0D8CCE-C842-42BE-97ED-E1C52F0235A6}" destId="{1481DE1D-60A3-4F0F-A2CF-E9774EE727DE}" srcOrd="1" destOrd="0" presId="urn:microsoft.com/office/officeart/2005/8/layout/process1"/>
    <dgm:cxn modelId="{1F6A2561-A5CB-47C4-988E-D9D63CB26AD4}" type="presOf" srcId="{34AC2D2F-5283-421E-A977-A62A2053D3A7}" destId="{2DA4665A-C262-4B5D-B391-68A52CFF9A73}" srcOrd="0" destOrd="0" presId="urn:microsoft.com/office/officeart/2005/8/layout/process1"/>
    <dgm:cxn modelId="{49090445-5FF1-4169-A3D4-8F533F74A768}" srcId="{044D1288-0419-4E97-96AE-AE33B8BF18A2}" destId="{575F9D67-AC2D-4777-A85C-B9DB73368C04}" srcOrd="1" destOrd="0" parTransId="{F6738C48-FBD7-45DD-AB37-063005F26CC0}" sibTransId="{BB0D8CCE-C842-42BE-97ED-E1C52F0235A6}"/>
    <dgm:cxn modelId="{B11FD104-A359-4714-8B62-C2083BE4E6F5}" srcId="{044D1288-0419-4E97-96AE-AE33B8BF18A2}" destId="{34AC2D2F-5283-421E-A977-A62A2053D3A7}" srcOrd="0" destOrd="0" parTransId="{4AD191D5-09D2-4559-98EF-F9E9E6A918C4}" sibTransId="{69119692-7E55-479D-9CDD-795AD2A277C7}"/>
    <dgm:cxn modelId="{F1ABE1FC-DF19-4C12-A481-7A7F5890DDD0}" type="presParOf" srcId="{174F2035-40D3-4566-B51A-FDF827BB4A5A}" destId="{2DA4665A-C262-4B5D-B391-68A52CFF9A73}" srcOrd="0" destOrd="0" presId="urn:microsoft.com/office/officeart/2005/8/layout/process1"/>
    <dgm:cxn modelId="{DDBA5565-82CF-45FA-B52B-D1E3B538F75B}" type="presParOf" srcId="{174F2035-40D3-4566-B51A-FDF827BB4A5A}" destId="{3BAB7CA2-B92F-4082-8175-5FDFAAD48D6A}" srcOrd="1" destOrd="0" presId="urn:microsoft.com/office/officeart/2005/8/layout/process1"/>
    <dgm:cxn modelId="{38A050D9-32A4-4D52-93FA-4B36BA88BF58}" type="presParOf" srcId="{3BAB7CA2-B92F-4082-8175-5FDFAAD48D6A}" destId="{95CB6898-7BAE-4966-9DE1-DF09608C70C6}" srcOrd="0" destOrd="0" presId="urn:microsoft.com/office/officeart/2005/8/layout/process1"/>
    <dgm:cxn modelId="{981246EC-5D3B-4604-9F68-0AB3E7E6A12B}" type="presParOf" srcId="{174F2035-40D3-4566-B51A-FDF827BB4A5A}" destId="{2C90C27E-65F0-4D10-83DA-497811DCBE05}" srcOrd="2" destOrd="0" presId="urn:microsoft.com/office/officeart/2005/8/layout/process1"/>
    <dgm:cxn modelId="{33DDE6D2-CE72-47B1-BCE9-632E00576A56}" type="presParOf" srcId="{174F2035-40D3-4566-B51A-FDF827BB4A5A}" destId="{EAA1386E-A417-442B-B6CE-A326E64B9341}" srcOrd="3" destOrd="0" presId="urn:microsoft.com/office/officeart/2005/8/layout/process1"/>
    <dgm:cxn modelId="{C7CCEA2A-3760-40DF-B1F4-5958AE145E3B}" type="presParOf" srcId="{EAA1386E-A417-442B-B6CE-A326E64B9341}" destId="{1481DE1D-60A3-4F0F-A2CF-E9774EE727DE}" srcOrd="0" destOrd="0" presId="urn:microsoft.com/office/officeart/2005/8/layout/process1"/>
    <dgm:cxn modelId="{6914B18D-57C0-43DC-84D4-209DE09B260C}" type="presParOf" srcId="{174F2035-40D3-4566-B51A-FDF827BB4A5A}" destId="{D3A8321F-C403-4877-8DC3-A2A81A364FD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3F75FE-E98D-41C1-AFBC-5A4660DD2DE4}" type="doc">
      <dgm:prSet loTypeId="urn:microsoft.com/office/officeart/2011/layout/TabList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A82EDE28-27F1-42A8-BDB8-F2413A7E2DC0}">
      <dgm:prSet phldrT="[Text]"/>
      <dgm:spPr/>
      <dgm:t>
        <a:bodyPr/>
        <a:lstStyle/>
        <a:p>
          <a:pPr algn="l"/>
          <a:r>
            <a:rPr lang="en-US" b="1">
              <a:solidFill>
                <a:srgbClr val="051F44"/>
              </a:solidFill>
              <a:latin typeface="+mj-lt"/>
            </a:rPr>
            <a:t>Public Stigma</a:t>
          </a:r>
        </a:p>
      </dgm:t>
    </dgm:pt>
    <dgm:pt modelId="{7D9D05A4-4E21-4111-BD10-6D0E2F25310C}" type="parTrans" cxnId="{B0DECE0F-BAB4-4450-919D-16B4081B3A9B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3514D5C1-B30C-4065-B299-0FF26D744C36}" type="sibTrans" cxnId="{B0DECE0F-BAB4-4450-919D-16B4081B3A9B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8E7781CD-AC17-46E9-B722-2AE0653374FF}">
      <dgm:prSet phldrT="[Text]" custT="1"/>
      <dgm:spPr/>
      <dgm:t>
        <a:bodyPr/>
        <a:lstStyle/>
        <a:p>
          <a:r>
            <a:rPr lang="en-US" sz="1600">
              <a:solidFill>
                <a:srgbClr val="051F44"/>
              </a:solidFill>
              <a:latin typeface="+mj-lt"/>
            </a:rPr>
            <a:t>Society’s negative attitudes towards a group of people, creating environments where individuals feel unwelcome, judged, shamed, and/or blamed. </a:t>
          </a:r>
        </a:p>
      </dgm:t>
    </dgm:pt>
    <dgm:pt modelId="{9BCDA844-C61E-41E4-BD2B-C16765962959}" type="parTrans" cxnId="{FAE65D3D-B8CE-40D2-9B84-7A2E6096EC50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C096DEE0-0BC8-4375-8F3A-A033A5F148A2}" type="sibTrans" cxnId="{FAE65D3D-B8CE-40D2-9B84-7A2E6096EC50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10125B5C-957C-459A-B990-9B11FFF93C4C}">
      <dgm:prSet phldrT="[Text]"/>
      <dgm:spPr/>
      <dgm:t>
        <a:bodyPr/>
        <a:lstStyle/>
        <a:p>
          <a:pPr algn="l"/>
          <a:r>
            <a:rPr lang="en-US" b="1">
              <a:solidFill>
                <a:srgbClr val="051F44"/>
              </a:solidFill>
              <a:latin typeface="+mj-lt"/>
            </a:rPr>
            <a:t>Structural Stigma</a:t>
          </a:r>
        </a:p>
      </dgm:t>
    </dgm:pt>
    <dgm:pt modelId="{4A0433CC-CD10-4CB6-A17E-B70B2D9D22FC}" type="parTrans" cxnId="{A2B50369-E089-4F8C-9775-DB6458B4C123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018F0050-8EE4-45A7-90A7-C8853560CECB}" type="sibTrans" cxnId="{A2B50369-E089-4F8C-9775-DB6458B4C123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E2002EC9-D54C-4020-B9EF-4647E79712C0}">
      <dgm:prSet phldrT="[Text]"/>
      <dgm:spPr/>
      <dgm:t>
        <a:bodyPr/>
        <a:lstStyle/>
        <a:p>
          <a:r>
            <a:rPr lang="en-US">
              <a:solidFill>
                <a:srgbClr val="051F44"/>
              </a:solidFill>
              <a:latin typeface="+mj-lt"/>
            </a:rPr>
            <a:t>       </a:t>
          </a:r>
        </a:p>
      </dgm:t>
    </dgm:pt>
    <dgm:pt modelId="{E8092215-C535-4369-81B1-96E2A18666D3}" type="parTrans" cxnId="{0FB2A25A-08C7-4D0D-9D8A-AB93FE0DFC6C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8AB697EB-9D18-47F3-B180-09FA81B3ECE2}" type="sibTrans" cxnId="{0FB2A25A-08C7-4D0D-9D8A-AB93FE0DFC6C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FC68CFEA-39E8-4EA6-A060-ED6ADDCE5985}">
      <dgm:prSet phldrT="[Text]" custT="1"/>
      <dgm:spPr/>
      <dgm:t>
        <a:bodyPr/>
        <a:lstStyle/>
        <a:p>
          <a:r>
            <a:rPr lang="en-US" sz="1600">
              <a:solidFill>
                <a:srgbClr val="051F44"/>
              </a:solidFill>
              <a:latin typeface="+mj-lt"/>
            </a:rPr>
            <a:t>Systems-level discrimination caused and codified by institutional policies and/or dominant social norms.</a:t>
          </a:r>
        </a:p>
      </dgm:t>
    </dgm:pt>
    <dgm:pt modelId="{02BE67E8-7CFC-45F6-97D5-386E7D1D8DC2}" type="parTrans" cxnId="{4665D424-B590-4249-BA02-534CAD5298C9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F3EBD400-4F36-499D-85F8-B8CA0C8AD434}" type="sibTrans" cxnId="{4665D424-B590-4249-BA02-534CAD5298C9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A11B93FD-FC5F-43DD-808C-EDAA7133C4F0}">
      <dgm:prSet phldrT="[Text]"/>
      <dgm:spPr/>
      <dgm:t>
        <a:bodyPr/>
        <a:lstStyle/>
        <a:p>
          <a:pPr algn="l"/>
          <a:r>
            <a:rPr lang="en-US" b="1">
              <a:solidFill>
                <a:srgbClr val="051F44"/>
              </a:solidFill>
              <a:latin typeface="+mj-lt"/>
            </a:rPr>
            <a:t>Self-Stigma</a:t>
          </a:r>
        </a:p>
      </dgm:t>
    </dgm:pt>
    <dgm:pt modelId="{DDB547AD-1784-4873-8F3B-8972E335330D}" type="parTrans" cxnId="{45B6F743-FBEB-4D6A-93EB-6EEBBFBFBBCF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B102E372-85F5-425E-8A9B-5594D98C7E4F}" type="sibTrans" cxnId="{45B6F743-FBEB-4D6A-93EB-6EEBBFBFBBCF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C1874A36-1BAA-4037-8F8C-123501396E07}">
      <dgm:prSet phldrT="[Text]" phldr="1"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89C264E4-C4E3-452C-8E9A-A1E2D291C2EF}" type="parTrans" cxnId="{A30E82ED-4CD6-4D9B-96B3-3A897E153FAC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DAB58D36-5608-4F15-87D4-5152BB7783EC}" type="sibTrans" cxnId="{A30E82ED-4CD6-4D9B-96B3-3A897E153FAC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49026DA0-CD4C-42BC-95C3-037992E4C98D}">
      <dgm:prSet phldrT="[Text]"/>
      <dgm:spPr/>
      <dgm:t>
        <a:bodyPr/>
        <a:lstStyle/>
        <a:p>
          <a:pPr algn="l"/>
          <a:r>
            <a:rPr lang="en-US" b="1">
              <a:solidFill>
                <a:srgbClr val="051F44"/>
              </a:solidFill>
              <a:latin typeface="+mj-lt"/>
            </a:rPr>
            <a:t>Stigma Against Medications for Opioid Use Disorder (MOUD)</a:t>
          </a:r>
        </a:p>
      </dgm:t>
    </dgm:pt>
    <dgm:pt modelId="{535CE5DD-8680-4930-8281-9FB9D3755049}" type="parTrans" cxnId="{1EFDE174-9D8B-4780-AA47-902F631C3020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27BEE9D8-4F0F-4906-A126-1C34D3E85556}" type="sibTrans" cxnId="{1EFDE174-9D8B-4780-AA47-902F631C3020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0A543074-1893-426E-A657-CEF676B33C0E}">
      <dgm:prSet phldrT="[Text]" custT="1"/>
      <dgm:spPr/>
      <dgm:t>
        <a:bodyPr/>
        <a:lstStyle/>
        <a:p>
          <a:r>
            <a:rPr lang="en-US" sz="1600" kern="1200">
              <a:solidFill>
                <a:srgbClr val="051F44"/>
              </a:solidFill>
              <a:latin typeface="+mj-lt"/>
              <a:ea typeface="+mn-ea"/>
              <a:cs typeface="+mn-cs"/>
            </a:rPr>
            <a:t>Where individuals accept societal stereotypes and experience reduced self-esteem and self-efficacy. </a:t>
          </a:r>
        </a:p>
      </dgm:t>
    </dgm:pt>
    <dgm:pt modelId="{D34012E4-5B71-46D5-9857-2F195D0D0BE9}" type="parTrans" cxnId="{DF8FCD99-B9BD-4E3F-99CA-966D897765A8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EA1B9FCC-1A5C-4033-A68D-CBB6AC19C6C8}" type="sibTrans" cxnId="{DF8FCD99-B9BD-4E3F-99CA-966D897765A8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7A2B04DB-56CE-4069-9384-ACD27139F0DD}">
      <dgm:prSet phldrT="[Text]"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8CCE537B-6AD2-4F84-996E-1A8553CF7288}" type="parTrans" cxnId="{32EEF7B1-03EC-4605-8BC3-F8696F0C73C7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FA5EE0C6-85FD-432D-BCD5-33DFC164861A}" type="sibTrans" cxnId="{32EEF7B1-03EC-4605-8BC3-F8696F0C73C7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81B7EFAF-117D-455F-815F-D8F1B8FC87CA}">
      <dgm:prSet phldrT="[Text]" custT="1"/>
      <dgm:spPr/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51F44"/>
              </a:solidFill>
              <a:latin typeface="+mj-lt"/>
              <a:ea typeface="+mn-ea"/>
              <a:cs typeface="+mn-cs"/>
            </a:rPr>
            <a:t>The misconception that MOUD involves “trading one addiction for another.”</a:t>
          </a:r>
        </a:p>
      </dgm:t>
    </dgm:pt>
    <dgm:pt modelId="{24C98568-4622-4A0E-B23E-A13732048E2B}" type="parTrans" cxnId="{F6A8DE66-EDF6-4217-BDA6-52B5B277F1D1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A928CC35-675F-4DDF-8083-37A12D6B93EE}" type="sibTrans" cxnId="{F6A8DE66-EDF6-4217-BDA6-52B5B277F1D1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FC429F97-A37D-4F2C-B243-1A7C4C5B3F87}">
      <dgm:prSet phldrT="[Text]"/>
      <dgm:spPr/>
      <dgm:t>
        <a:bodyPr/>
        <a:lstStyle/>
        <a:p>
          <a:r>
            <a:rPr lang="en-US">
              <a:solidFill>
                <a:srgbClr val="051F44"/>
              </a:solidFill>
              <a:latin typeface="+mj-lt"/>
            </a:rPr>
            <a:t>     </a:t>
          </a:r>
        </a:p>
      </dgm:t>
    </dgm:pt>
    <dgm:pt modelId="{C0C356D5-B29E-4A2E-9D1F-1675B9FEB921}" type="sibTrans" cxnId="{A69D830C-2D72-49EF-90A2-5724E6ECE8AC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D313B14B-B176-4158-B005-D7FE1C703D0C}" type="parTrans" cxnId="{A69D830C-2D72-49EF-90A2-5724E6ECE8AC}">
      <dgm:prSet/>
      <dgm:spPr/>
      <dgm:t>
        <a:bodyPr/>
        <a:lstStyle/>
        <a:p>
          <a:endParaRPr lang="en-US">
            <a:solidFill>
              <a:srgbClr val="051F44"/>
            </a:solidFill>
            <a:latin typeface="+mj-lt"/>
          </a:endParaRPr>
        </a:p>
      </dgm:t>
    </dgm:pt>
    <dgm:pt modelId="{EC626467-6ED5-4FDD-8B90-601AF72F7948}" type="pres">
      <dgm:prSet presAssocID="{CE3F75FE-E98D-41C1-AFBC-5A4660DD2DE4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22AB2B8-ED9D-4136-B200-EB8C276A60FC}" type="pres">
      <dgm:prSet presAssocID="{A82EDE28-27F1-42A8-BDB8-F2413A7E2DC0}" presName="composite" presStyleCnt="0"/>
      <dgm:spPr/>
    </dgm:pt>
    <dgm:pt modelId="{3FED05CF-28D9-49D8-9953-A4BB98619F01}" type="pres">
      <dgm:prSet presAssocID="{A82EDE28-27F1-42A8-BDB8-F2413A7E2DC0}" presName="FirstChild" presStyleLbl="revTx" presStyleIdx="0" presStyleCnt="8" custScaleX="934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A376B5-DF33-407F-BC52-B4C8AC082969}" type="pres">
      <dgm:prSet presAssocID="{A82EDE28-27F1-42A8-BDB8-F2413A7E2DC0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596D3-08C3-43F9-B256-8C3958EC8D86}" type="pres">
      <dgm:prSet presAssocID="{A82EDE28-27F1-42A8-BDB8-F2413A7E2DC0}" presName="Accent" presStyleLbl="parChTrans1D1" presStyleIdx="0" presStyleCnt="4"/>
      <dgm:spPr/>
    </dgm:pt>
    <dgm:pt modelId="{AE4E363B-A2EB-4163-A591-01C14B145749}" type="pres">
      <dgm:prSet presAssocID="{A82EDE28-27F1-42A8-BDB8-F2413A7E2DC0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FDEBD-19D4-4561-A81F-7C81B1A2D6C6}" type="pres">
      <dgm:prSet presAssocID="{3514D5C1-B30C-4065-B299-0FF26D744C36}" presName="sibTrans" presStyleCnt="0"/>
      <dgm:spPr/>
    </dgm:pt>
    <dgm:pt modelId="{8DF7316A-A403-4082-B82B-5E835A3F0EE5}" type="pres">
      <dgm:prSet presAssocID="{10125B5C-957C-459A-B990-9B11FFF93C4C}" presName="composite" presStyleCnt="0"/>
      <dgm:spPr/>
    </dgm:pt>
    <dgm:pt modelId="{60EEEA81-B543-4DF0-98B4-1358B32B097A}" type="pres">
      <dgm:prSet presAssocID="{10125B5C-957C-459A-B990-9B11FFF93C4C}" presName="First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F4F165-5833-4FC2-ABDA-4C5CF1FE9C65}" type="pres">
      <dgm:prSet presAssocID="{10125B5C-957C-459A-B990-9B11FFF93C4C}" presName="Parent" presStyleLbl="alignNode1" presStyleIdx="1" presStyleCnt="4" custScaleX="120813" custLinFactNeighborX="5243" custLinFactNeighborY="326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4DA47-792A-4B07-8676-FA7311D588B9}" type="pres">
      <dgm:prSet presAssocID="{10125B5C-957C-459A-B990-9B11FFF93C4C}" presName="Accent" presStyleLbl="parChTrans1D1" presStyleIdx="1" presStyleCnt="4" custFlipVert="1" custSzY="19562" custScaleX="97294"/>
      <dgm:spPr/>
    </dgm:pt>
    <dgm:pt modelId="{602AE913-95F9-47CF-93DF-CEF172B12F76}" type="pres">
      <dgm:prSet presAssocID="{10125B5C-957C-459A-B990-9B11FFF93C4C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99B8A-50F3-4D9C-9AC4-4DF76EF2428A}" type="pres">
      <dgm:prSet presAssocID="{018F0050-8EE4-45A7-90A7-C8853560CECB}" presName="sibTrans" presStyleCnt="0"/>
      <dgm:spPr/>
    </dgm:pt>
    <dgm:pt modelId="{40E1B055-E1D4-4877-B265-B83C9E1E6A46}" type="pres">
      <dgm:prSet presAssocID="{A11B93FD-FC5F-43DD-808C-EDAA7133C4F0}" presName="composite" presStyleCnt="0"/>
      <dgm:spPr/>
    </dgm:pt>
    <dgm:pt modelId="{0D69117D-30E2-4D30-82BD-0AB2E30D4B17}" type="pres">
      <dgm:prSet presAssocID="{A11B93FD-FC5F-43DD-808C-EDAA7133C4F0}" presName="FirstChild" presStyleLbl="revTx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DA828C-DBB8-457E-8ACD-D222FCEED2D9}" type="pres">
      <dgm:prSet presAssocID="{A11B93FD-FC5F-43DD-808C-EDAA7133C4F0}" presName="Parent" presStyleLbl="alignNode1" presStyleIdx="2" presStyleCnt="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BDC465-8996-4794-ACCA-F21A9A5E01F9}" type="pres">
      <dgm:prSet presAssocID="{A11B93FD-FC5F-43DD-808C-EDAA7133C4F0}" presName="Accent" presStyleLbl="parChTrans1D1" presStyleIdx="2" presStyleCnt="4"/>
      <dgm:spPr/>
    </dgm:pt>
    <dgm:pt modelId="{8C060458-4047-4594-A7A8-490A6AB368AE}" type="pres">
      <dgm:prSet presAssocID="{A11B93FD-FC5F-43DD-808C-EDAA7133C4F0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39D47-3F5F-4EC7-A018-05CB5D60B706}" type="pres">
      <dgm:prSet presAssocID="{B102E372-85F5-425E-8A9B-5594D98C7E4F}" presName="sibTrans" presStyleCnt="0"/>
      <dgm:spPr/>
    </dgm:pt>
    <dgm:pt modelId="{4FC9A33D-DD12-43DD-A6D7-F96FBB0404F3}" type="pres">
      <dgm:prSet presAssocID="{49026DA0-CD4C-42BC-95C3-037992E4C98D}" presName="composite" presStyleCnt="0"/>
      <dgm:spPr/>
    </dgm:pt>
    <dgm:pt modelId="{82727FB6-EC4A-4634-8DFF-66D2C2012BC0}" type="pres">
      <dgm:prSet presAssocID="{49026DA0-CD4C-42BC-95C3-037992E4C98D}" presName="First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17B1CC-B66F-4967-AE3B-168596211DCE}" type="pres">
      <dgm:prSet presAssocID="{49026DA0-CD4C-42BC-95C3-037992E4C98D}" presName="Parent" presStyleLbl="alignNode1" presStyleIdx="3" presStyleCnt="4" custScaleX="345640" custLinFactNeighborX="61592" custLinFactNeighborY="196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6DA4F-FF8F-4BE4-A555-ED0032C7E828}" type="pres">
      <dgm:prSet presAssocID="{49026DA0-CD4C-42BC-95C3-037992E4C98D}" presName="Accent" presStyleLbl="parChTrans1D1" presStyleIdx="3" presStyleCnt="4" custSzY="12500" custScaleX="68067"/>
      <dgm:spPr/>
    </dgm:pt>
    <dgm:pt modelId="{2068667D-4B7A-473B-B2ED-49F7E2C42DEA}" type="pres">
      <dgm:prSet presAssocID="{49026DA0-CD4C-42BC-95C3-037992E4C98D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DECE0F-BAB4-4450-919D-16B4081B3A9B}" srcId="{CE3F75FE-E98D-41C1-AFBC-5A4660DD2DE4}" destId="{A82EDE28-27F1-42A8-BDB8-F2413A7E2DC0}" srcOrd="0" destOrd="0" parTransId="{7D9D05A4-4E21-4111-BD10-6D0E2F25310C}" sibTransId="{3514D5C1-B30C-4065-B299-0FF26D744C36}"/>
    <dgm:cxn modelId="{7D4AF291-564B-4B3A-89D1-27EDE82E70A3}" type="presOf" srcId="{81B7EFAF-117D-455F-815F-D8F1B8FC87CA}" destId="{2068667D-4B7A-473B-B2ED-49F7E2C42DEA}" srcOrd="0" destOrd="0" presId="urn:microsoft.com/office/officeart/2011/layout/TabList"/>
    <dgm:cxn modelId="{4F4517B4-5325-4BCA-A0AD-A2EA0DC52956}" type="presOf" srcId="{0A543074-1893-426E-A657-CEF676B33C0E}" destId="{8C060458-4047-4594-A7A8-490A6AB368AE}" srcOrd="0" destOrd="0" presId="urn:microsoft.com/office/officeart/2011/layout/TabList"/>
    <dgm:cxn modelId="{13FAA1BA-3851-4940-9A4C-CAB9242011A7}" type="presOf" srcId="{C1874A36-1BAA-4037-8F8C-123501396E07}" destId="{82727FB6-EC4A-4634-8DFF-66D2C2012BC0}" srcOrd="0" destOrd="0" presId="urn:microsoft.com/office/officeart/2011/layout/TabList"/>
    <dgm:cxn modelId="{9E356848-8CBD-4A41-B719-40C2015007FA}" type="presOf" srcId="{A11B93FD-FC5F-43DD-808C-EDAA7133C4F0}" destId="{BBDA828C-DBB8-457E-8ACD-D222FCEED2D9}" srcOrd="0" destOrd="0" presId="urn:microsoft.com/office/officeart/2011/layout/TabList"/>
    <dgm:cxn modelId="{DF8FCD99-B9BD-4E3F-99CA-966D897765A8}" srcId="{A11B93FD-FC5F-43DD-808C-EDAA7133C4F0}" destId="{0A543074-1893-426E-A657-CEF676B33C0E}" srcOrd="1" destOrd="0" parTransId="{D34012E4-5B71-46D5-9857-2F195D0D0BE9}" sibTransId="{EA1B9FCC-1A5C-4033-A68D-CBB6AC19C6C8}"/>
    <dgm:cxn modelId="{2ADF642E-2DD4-434F-9096-D9780B765518}" type="presOf" srcId="{49026DA0-CD4C-42BC-95C3-037992E4C98D}" destId="{1F17B1CC-B66F-4967-AE3B-168596211DCE}" srcOrd="0" destOrd="0" presId="urn:microsoft.com/office/officeart/2011/layout/TabList"/>
    <dgm:cxn modelId="{8DF3BF43-9BD4-4817-ACB4-14526F0A9067}" type="presOf" srcId="{7A2B04DB-56CE-4069-9384-ACD27139F0DD}" destId="{0D69117D-30E2-4D30-82BD-0AB2E30D4B17}" srcOrd="0" destOrd="0" presId="urn:microsoft.com/office/officeart/2011/layout/TabList"/>
    <dgm:cxn modelId="{091401B3-A5AD-4B97-97B5-8D91D337D388}" type="presOf" srcId="{FC429F97-A37D-4F2C-B243-1A7C4C5B3F87}" destId="{3FED05CF-28D9-49D8-9953-A4BB98619F01}" srcOrd="0" destOrd="0" presId="urn:microsoft.com/office/officeart/2011/layout/TabList"/>
    <dgm:cxn modelId="{32EEF7B1-03EC-4605-8BC3-F8696F0C73C7}" srcId="{A11B93FD-FC5F-43DD-808C-EDAA7133C4F0}" destId="{7A2B04DB-56CE-4069-9384-ACD27139F0DD}" srcOrd="0" destOrd="0" parTransId="{8CCE537B-6AD2-4F84-996E-1A8553CF7288}" sibTransId="{FA5EE0C6-85FD-432D-BCD5-33DFC164861A}"/>
    <dgm:cxn modelId="{A30E82ED-4CD6-4D9B-96B3-3A897E153FAC}" srcId="{49026DA0-CD4C-42BC-95C3-037992E4C98D}" destId="{C1874A36-1BAA-4037-8F8C-123501396E07}" srcOrd="0" destOrd="0" parTransId="{89C264E4-C4E3-452C-8E9A-A1E2D291C2EF}" sibTransId="{DAB58D36-5608-4F15-87D4-5152BB7783EC}"/>
    <dgm:cxn modelId="{1EFDE174-9D8B-4780-AA47-902F631C3020}" srcId="{CE3F75FE-E98D-41C1-AFBC-5A4660DD2DE4}" destId="{49026DA0-CD4C-42BC-95C3-037992E4C98D}" srcOrd="3" destOrd="0" parTransId="{535CE5DD-8680-4930-8281-9FB9D3755049}" sibTransId="{27BEE9D8-4F0F-4906-A126-1C34D3E85556}"/>
    <dgm:cxn modelId="{08F2CF11-4CBE-4BAA-8D3F-7F1A9F2A6800}" type="presOf" srcId="{10125B5C-957C-459A-B990-9B11FFF93C4C}" destId="{C6F4F165-5833-4FC2-ABDA-4C5CF1FE9C65}" srcOrd="0" destOrd="0" presId="urn:microsoft.com/office/officeart/2011/layout/TabList"/>
    <dgm:cxn modelId="{A2B50369-E089-4F8C-9775-DB6458B4C123}" srcId="{CE3F75FE-E98D-41C1-AFBC-5A4660DD2DE4}" destId="{10125B5C-957C-459A-B990-9B11FFF93C4C}" srcOrd="1" destOrd="0" parTransId="{4A0433CC-CD10-4CB6-A17E-B70B2D9D22FC}" sibTransId="{018F0050-8EE4-45A7-90A7-C8853560CECB}"/>
    <dgm:cxn modelId="{4665D424-B590-4249-BA02-534CAD5298C9}" srcId="{10125B5C-957C-459A-B990-9B11FFF93C4C}" destId="{FC68CFEA-39E8-4EA6-A060-ED6ADDCE5985}" srcOrd="1" destOrd="0" parTransId="{02BE67E8-7CFC-45F6-97D5-386E7D1D8DC2}" sibTransId="{F3EBD400-4F36-499D-85F8-B8CA0C8AD434}"/>
    <dgm:cxn modelId="{A69D830C-2D72-49EF-90A2-5724E6ECE8AC}" srcId="{A82EDE28-27F1-42A8-BDB8-F2413A7E2DC0}" destId="{FC429F97-A37D-4F2C-B243-1A7C4C5B3F87}" srcOrd="0" destOrd="0" parTransId="{D313B14B-B176-4158-B005-D7FE1C703D0C}" sibTransId="{C0C356D5-B29E-4A2E-9D1F-1675B9FEB921}"/>
    <dgm:cxn modelId="{45B6F743-FBEB-4D6A-93EB-6EEBBFBFBBCF}" srcId="{CE3F75FE-E98D-41C1-AFBC-5A4660DD2DE4}" destId="{A11B93FD-FC5F-43DD-808C-EDAA7133C4F0}" srcOrd="2" destOrd="0" parTransId="{DDB547AD-1784-4873-8F3B-8972E335330D}" sibTransId="{B102E372-85F5-425E-8A9B-5594D98C7E4F}"/>
    <dgm:cxn modelId="{1C40AE1C-97DB-4AB9-A1AC-BA07A2B7CE20}" type="presOf" srcId="{A82EDE28-27F1-42A8-BDB8-F2413A7E2DC0}" destId="{ABA376B5-DF33-407F-BC52-B4C8AC082969}" srcOrd="0" destOrd="0" presId="urn:microsoft.com/office/officeart/2011/layout/TabList"/>
    <dgm:cxn modelId="{F6A8DE66-EDF6-4217-BDA6-52B5B277F1D1}" srcId="{49026DA0-CD4C-42BC-95C3-037992E4C98D}" destId="{81B7EFAF-117D-455F-815F-D8F1B8FC87CA}" srcOrd="1" destOrd="0" parTransId="{24C98568-4622-4A0E-B23E-A13732048E2B}" sibTransId="{A928CC35-675F-4DDF-8083-37A12D6B93EE}"/>
    <dgm:cxn modelId="{61812A1F-85A0-45E7-8E19-74911AD9933B}" type="presOf" srcId="{CE3F75FE-E98D-41C1-AFBC-5A4660DD2DE4}" destId="{EC626467-6ED5-4FDD-8B90-601AF72F7948}" srcOrd="0" destOrd="0" presId="urn:microsoft.com/office/officeart/2011/layout/TabList"/>
    <dgm:cxn modelId="{50DEABBD-6BF7-499C-837E-9B62A01FFEB5}" type="presOf" srcId="{E2002EC9-D54C-4020-B9EF-4647E79712C0}" destId="{60EEEA81-B543-4DF0-98B4-1358B32B097A}" srcOrd="0" destOrd="0" presId="urn:microsoft.com/office/officeart/2011/layout/TabList"/>
    <dgm:cxn modelId="{0FB2A25A-08C7-4D0D-9D8A-AB93FE0DFC6C}" srcId="{10125B5C-957C-459A-B990-9B11FFF93C4C}" destId="{E2002EC9-D54C-4020-B9EF-4647E79712C0}" srcOrd="0" destOrd="0" parTransId="{E8092215-C535-4369-81B1-96E2A18666D3}" sibTransId="{8AB697EB-9D18-47F3-B180-09FA81B3ECE2}"/>
    <dgm:cxn modelId="{FAE65D3D-B8CE-40D2-9B84-7A2E6096EC50}" srcId="{A82EDE28-27F1-42A8-BDB8-F2413A7E2DC0}" destId="{8E7781CD-AC17-46E9-B722-2AE0653374FF}" srcOrd="1" destOrd="0" parTransId="{9BCDA844-C61E-41E4-BD2B-C16765962959}" sibTransId="{C096DEE0-0BC8-4375-8F3A-A033A5F148A2}"/>
    <dgm:cxn modelId="{B19D3066-D51D-480D-80C5-4DFBB690A276}" type="presOf" srcId="{FC68CFEA-39E8-4EA6-A060-ED6ADDCE5985}" destId="{602AE913-95F9-47CF-93DF-CEF172B12F76}" srcOrd="0" destOrd="0" presId="urn:microsoft.com/office/officeart/2011/layout/TabList"/>
    <dgm:cxn modelId="{7C7F1CDE-2CBA-4B8F-8335-A70E92BCDDEC}" type="presOf" srcId="{8E7781CD-AC17-46E9-B722-2AE0653374FF}" destId="{AE4E363B-A2EB-4163-A591-01C14B145749}" srcOrd="0" destOrd="0" presId="urn:microsoft.com/office/officeart/2011/layout/TabList"/>
    <dgm:cxn modelId="{C4DBE003-B619-4388-9271-85EBE819E0F6}" type="presParOf" srcId="{EC626467-6ED5-4FDD-8B90-601AF72F7948}" destId="{D22AB2B8-ED9D-4136-B200-EB8C276A60FC}" srcOrd="0" destOrd="0" presId="urn:microsoft.com/office/officeart/2011/layout/TabList"/>
    <dgm:cxn modelId="{1B85A4D1-B6E0-4F1E-82EA-D5C345463159}" type="presParOf" srcId="{D22AB2B8-ED9D-4136-B200-EB8C276A60FC}" destId="{3FED05CF-28D9-49D8-9953-A4BB98619F01}" srcOrd="0" destOrd="0" presId="urn:microsoft.com/office/officeart/2011/layout/TabList"/>
    <dgm:cxn modelId="{432D7714-D5B5-4ADA-BDB7-CCAF1D970983}" type="presParOf" srcId="{D22AB2B8-ED9D-4136-B200-EB8C276A60FC}" destId="{ABA376B5-DF33-407F-BC52-B4C8AC082969}" srcOrd="1" destOrd="0" presId="urn:microsoft.com/office/officeart/2011/layout/TabList"/>
    <dgm:cxn modelId="{19DF0996-3EE9-4B9C-8222-B7982924E58C}" type="presParOf" srcId="{D22AB2B8-ED9D-4136-B200-EB8C276A60FC}" destId="{548596D3-08C3-43F9-B256-8C3958EC8D86}" srcOrd="2" destOrd="0" presId="urn:microsoft.com/office/officeart/2011/layout/TabList"/>
    <dgm:cxn modelId="{C2E76945-B7EE-4978-8D6A-D2A3BC6F6A94}" type="presParOf" srcId="{EC626467-6ED5-4FDD-8B90-601AF72F7948}" destId="{AE4E363B-A2EB-4163-A591-01C14B145749}" srcOrd="1" destOrd="0" presId="urn:microsoft.com/office/officeart/2011/layout/TabList"/>
    <dgm:cxn modelId="{29F95F89-E66D-4F1A-A453-D6D9D207A1AC}" type="presParOf" srcId="{EC626467-6ED5-4FDD-8B90-601AF72F7948}" destId="{3DEFDEBD-19D4-4561-A81F-7C81B1A2D6C6}" srcOrd="2" destOrd="0" presId="urn:microsoft.com/office/officeart/2011/layout/TabList"/>
    <dgm:cxn modelId="{ECE6D092-9A63-493B-86EA-F154D3A01DBD}" type="presParOf" srcId="{EC626467-6ED5-4FDD-8B90-601AF72F7948}" destId="{8DF7316A-A403-4082-B82B-5E835A3F0EE5}" srcOrd="3" destOrd="0" presId="urn:microsoft.com/office/officeart/2011/layout/TabList"/>
    <dgm:cxn modelId="{8ACC4816-0F9C-469A-9CDF-6DD56F9B70F0}" type="presParOf" srcId="{8DF7316A-A403-4082-B82B-5E835A3F0EE5}" destId="{60EEEA81-B543-4DF0-98B4-1358B32B097A}" srcOrd="0" destOrd="0" presId="urn:microsoft.com/office/officeart/2011/layout/TabList"/>
    <dgm:cxn modelId="{68573C76-DE4D-4357-9D13-FB198DBF0963}" type="presParOf" srcId="{8DF7316A-A403-4082-B82B-5E835A3F0EE5}" destId="{C6F4F165-5833-4FC2-ABDA-4C5CF1FE9C65}" srcOrd="1" destOrd="0" presId="urn:microsoft.com/office/officeart/2011/layout/TabList"/>
    <dgm:cxn modelId="{86AC5682-8821-4D59-9030-B7A4C2A3E25F}" type="presParOf" srcId="{8DF7316A-A403-4082-B82B-5E835A3F0EE5}" destId="{E8E4DA47-792A-4B07-8676-FA7311D588B9}" srcOrd="2" destOrd="0" presId="urn:microsoft.com/office/officeart/2011/layout/TabList"/>
    <dgm:cxn modelId="{6581D378-9DAF-4D6B-A28D-F5AB2E130506}" type="presParOf" srcId="{EC626467-6ED5-4FDD-8B90-601AF72F7948}" destId="{602AE913-95F9-47CF-93DF-CEF172B12F76}" srcOrd="4" destOrd="0" presId="urn:microsoft.com/office/officeart/2011/layout/TabList"/>
    <dgm:cxn modelId="{5FB37956-CF1A-42BB-8381-00F5BD554F11}" type="presParOf" srcId="{EC626467-6ED5-4FDD-8B90-601AF72F7948}" destId="{08399B8A-50F3-4D9C-9AC4-4DF76EF2428A}" srcOrd="5" destOrd="0" presId="urn:microsoft.com/office/officeart/2011/layout/TabList"/>
    <dgm:cxn modelId="{7937F235-522A-4402-9353-94340E17B56A}" type="presParOf" srcId="{EC626467-6ED5-4FDD-8B90-601AF72F7948}" destId="{40E1B055-E1D4-4877-B265-B83C9E1E6A46}" srcOrd="6" destOrd="0" presId="urn:microsoft.com/office/officeart/2011/layout/TabList"/>
    <dgm:cxn modelId="{2379E596-2434-4BBC-9001-D71D8A00BC44}" type="presParOf" srcId="{40E1B055-E1D4-4877-B265-B83C9E1E6A46}" destId="{0D69117D-30E2-4D30-82BD-0AB2E30D4B17}" srcOrd="0" destOrd="0" presId="urn:microsoft.com/office/officeart/2011/layout/TabList"/>
    <dgm:cxn modelId="{90E0ED1E-97DB-4520-82CD-899CF93BA123}" type="presParOf" srcId="{40E1B055-E1D4-4877-B265-B83C9E1E6A46}" destId="{BBDA828C-DBB8-457E-8ACD-D222FCEED2D9}" srcOrd="1" destOrd="0" presId="urn:microsoft.com/office/officeart/2011/layout/TabList"/>
    <dgm:cxn modelId="{FAB20462-49C4-4F20-A01E-A60BB4FE6D5D}" type="presParOf" srcId="{40E1B055-E1D4-4877-B265-B83C9E1E6A46}" destId="{A5BDC465-8996-4794-ACCA-F21A9A5E01F9}" srcOrd="2" destOrd="0" presId="urn:microsoft.com/office/officeart/2011/layout/TabList"/>
    <dgm:cxn modelId="{83CAECED-A49C-483A-A2D1-F9541F354743}" type="presParOf" srcId="{EC626467-6ED5-4FDD-8B90-601AF72F7948}" destId="{8C060458-4047-4594-A7A8-490A6AB368AE}" srcOrd="7" destOrd="0" presId="urn:microsoft.com/office/officeart/2011/layout/TabList"/>
    <dgm:cxn modelId="{3F00791D-AD93-4EF8-8191-ECCA7DA07FD4}" type="presParOf" srcId="{EC626467-6ED5-4FDD-8B90-601AF72F7948}" destId="{49439D47-3F5F-4EC7-A018-05CB5D60B706}" srcOrd="8" destOrd="0" presId="urn:microsoft.com/office/officeart/2011/layout/TabList"/>
    <dgm:cxn modelId="{22032700-60E2-4EE5-817D-15F1C5D8A309}" type="presParOf" srcId="{EC626467-6ED5-4FDD-8B90-601AF72F7948}" destId="{4FC9A33D-DD12-43DD-A6D7-F96FBB0404F3}" srcOrd="9" destOrd="0" presId="urn:microsoft.com/office/officeart/2011/layout/TabList"/>
    <dgm:cxn modelId="{2E2D580D-E44C-41F9-BFE7-62851FDB2326}" type="presParOf" srcId="{4FC9A33D-DD12-43DD-A6D7-F96FBB0404F3}" destId="{82727FB6-EC4A-4634-8DFF-66D2C2012BC0}" srcOrd="0" destOrd="0" presId="urn:microsoft.com/office/officeart/2011/layout/TabList"/>
    <dgm:cxn modelId="{352B255D-8EC3-4594-80DB-455BC6996379}" type="presParOf" srcId="{4FC9A33D-DD12-43DD-A6D7-F96FBB0404F3}" destId="{1F17B1CC-B66F-4967-AE3B-168596211DCE}" srcOrd="1" destOrd="0" presId="urn:microsoft.com/office/officeart/2011/layout/TabList"/>
    <dgm:cxn modelId="{41412090-3BDE-4AED-B3DE-8D279C15F8A8}" type="presParOf" srcId="{4FC9A33D-DD12-43DD-A6D7-F96FBB0404F3}" destId="{74C6DA4F-FF8F-4BE4-A555-ED0032C7E828}" srcOrd="2" destOrd="0" presId="urn:microsoft.com/office/officeart/2011/layout/TabList"/>
    <dgm:cxn modelId="{15CAD5B3-5CC2-4B22-9D56-03D111CF10EC}" type="presParOf" srcId="{EC626467-6ED5-4FDD-8B90-601AF72F7948}" destId="{2068667D-4B7A-473B-B2ED-49F7E2C42DEA}" srcOrd="10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4665A-C262-4B5D-B391-68A52CFF9A73}">
      <dsp:nvSpPr>
        <dsp:cNvPr id="0" name=""/>
        <dsp:cNvSpPr/>
      </dsp:nvSpPr>
      <dsp:spPr>
        <a:xfrm>
          <a:off x="0" y="0"/>
          <a:ext cx="2581408" cy="1398815"/>
        </a:xfrm>
        <a:prstGeom prst="roundRect">
          <a:avLst>
            <a:gd name="adj" fmla="val 10000"/>
          </a:avLst>
        </a:prstGeom>
        <a:solidFill>
          <a:srgbClr val="3E62AC">
            <a:alpha val="90000"/>
            <a:hueOff val="0"/>
            <a:satOff val="0"/>
            <a:lumOff val="0"/>
            <a:alphaOff val="-4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prstClr val="white"/>
              </a:solidFill>
              <a:latin typeface="+mn-lt"/>
              <a:ea typeface="+mn-ea"/>
              <a:cs typeface="+mn-cs"/>
            </a:rPr>
            <a:t>Stereotypes</a:t>
          </a:r>
        </a:p>
      </dsp:txBody>
      <dsp:txXfrm>
        <a:off x="40970" y="40970"/>
        <a:ext cx="2499468" cy="1316875"/>
      </dsp:txXfrm>
    </dsp:sp>
    <dsp:sp modelId="{3BAB7CA2-B92F-4082-8175-5FDFAAD48D6A}">
      <dsp:nvSpPr>
        <dsp:cNvPr id="0" name=""/>
        <dsp:cNvSpPr/>
      </dsp:nvSpPr>
      <dsp:spPr>
        <a:xfrm>
          <a:off x="6571766" y="379312"/>
          <a:ext cx="551836" cy="640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6571766" y="507350"/>
        <a:ext cx="386285" cy="384113"/>
      </dsp:txXfrm>
    </dsp:sp>
    <dsp:sp modelId="{2C90C27E-65F0-4D10-83DA-497811DCBE05}">
      <dsp:nvSpPr>
        <dsp:cNvPr id="0" name=""/>
        <dsp:cNvSpPr/>
      </dsp:nvSpPr>
      <dsp:spPr>
        <a:xfrm>
          <a:off x="3622608" y="0"/>
          <a:ext cx="2581408" cy="139881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Prejudices</a:t>
          </a:r>
        </a:p>
      </dsp:txBody>
      <dsp:txXfrm>
        <a:off x="3663578" y="40970"/>
        <a:ext cx="2499468" cy="1316875"/>
      </dsp:txXfrm>
    </dsp:sp>
    <dsp:sp modelId="{EAA1386E-A417-442B-B6CE-A326E64B9341}">
      <dsp:nvSpPr>
        <dsp:cNvPr id="0" name=""/>
        <dsp:cNvSpPr/>
      </dsp:nvSpPr>
      <dsp:spPr>
        <a:xfrm>
          <a:off x="2875605" y="379312"/>
          <a:ext cx="547258" cy="640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450960"/>
            <a:satOff val="10446"/>
            <a:lumOff val="306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2875605" y="507350"/>
        <a:ext cx="383081" cy="384113"/>
      </dsp:txXfrm>
    </dsp:sp>
    <dsp:sp modelId="{D3A8321F-C403-4877-8DC3-A2A81A364FD9}">
      <dsp:nvSpPr>
        <dsp:cNvPr id="0" name=""/>
        <dsp:cNvSpPr/>
      </dsp:nvSpPr>
      <dsp:spPr>
        <a:xfrm>
          <a:off x="7236579" y="0"/>
          <a:ext cx="2581408" cy="1398815"/>
        </a:xfrm>
        <a:prstGeom prst="roundRect">
          <a:avLst>
            <a:gd name="adj" fmla="val 10000"/>
          </a:avLst>
        </a:prstGeom>
        <a:solidFill>
          <a:srgbClr val="3B5DA4"/>
        </a:solidFill>
        <a:ln w="3810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Discrimination</a:t>
          </a:r>
        </a:p>
      </dsp:txBody>
      <dsp:txXfrm>
        <a:off x="7277549" y="40970"/>
        <a:ext cx="2499468" cy="1316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6DA4F-FF8F-4BE4-A555-ED0032C7E828}">
      <dsp:nvSpPr>
        <dsp:cNvPr id="0" name=""/>
        <dsp:cNvSpPr/>
      </dsp:nvSpPr>
      <dsp:spPr>
        <a:xfrm>
          <a:off x="3179250" y="4116084"/>
          <a:ext cx="6776730" cy="12500"/>
        </a:xfrm>
        <a:prstGeom prst="line">
          <a:avLst/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BDC465-8996-4794-ACCA-F21A9A5E01F9}">
      <dsp:nvSpPr>
        <dsp:cNvPr id="0" name=""/>
        <dsp:cNvSpPr/>
      </dsp:nvSpPr>
      <dsp:spPr>
        <a:xfrm>
          <a:off x="0" y="2886586"/>
          <a:ext cx="9955971" cy="0"/>
        </a:xfrm>
        <a:prstGeom prst="line">
          <a:avLst/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4DA47-792A-4B07-8676-FA7311D588B9}">
      <dsp:nvSpPr>
        <dsp:cNvPr id="0" name=""/>
        <dsp:cNvSpPr/>
      </dsp:nvSpPr>
      <dsp:spPr>
        <a:xfrm flipV="1">
          <a:off x="269393" y="1631277"/>
          <a:ext cx="9686562" cy="19562"/>
        </a:xfrm>
        <a:prstGeom prst="line">
          <a:avLst/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8596D3-08C3-43F9-B256-8C3958EC8D86}">
      <dsp:nvSpPr>
        <dsp:cNvPr id="0" name=""/>
        <dsp:cNvSpPr/>
      </dsp:nvSpPr>
      <dsp:spPr>
        <a:xfrm>
          <a:off x="0" y="405310"/>
          <a:ext cx="9955971" cy="0"/>
        </a:xfrm>
        <a:prstGeom prst="line">
          <a:avLst/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ED05CF-28D9-49D8-9953-A4BB98619F01}">
      <dsp:nvSpPr>
        <dsp:cNvPr id="0" name=""/>
        <dsp:cNvSpPr/>
      </dsp:nvSpPr>
      <dsp:spPr>
        <a:xfrm>
          <a:off x="2828582" y="187"/>
          <a:ext cx="6887357" cy="40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srgbClr val="051F44"/>
              </a:solidFill>
              <a:latin typeface="+mj-lt"/>
            </a:rPr>
            <a:t>     </a:t>
          </a:r>
        </a:p>
      </dsp:txBody>
      <dsp:txXfrm>
        <a:off x="2828582" y="187"/>
        <a:ext cx="6887357" cy="405123"/>
      </dsp:txXfrm>
    </dsp:sp>
    <dsp:sp modelId="{ABA376B5-DF33-407F-BC52-B4C8AC082969}">
      <dsp:nvSpPr>
        <dsp:cNvPr id="0" name=""/>
        <dsp:cNvSpPr/>
      </dsp:nvSpPr>
      <dsp:spPr>
        <a:xfrm>
          <a:off x="0" y="187"/>
          <a:ext cx="2588552" cy="40512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>
              <a:solidFill>
                <a:srgbClr val="051F44"/>
              </a:solidFill>
              <a:latin typeface="+mj-lt"/>
            </a:rPr>
            <a:t>Public Stigma</a:t>
          </a:r>
        </a:p>
      </dsp:txBody>
      <dsp:txXfrm>
        <a:off x="19780" y="19967"/>
        <a:ext cx="2548992" cy="385343"/>
      </dsp:txXfrm>
    </dsp:sp>
    <dsp:sp modelId="{AE4E363B-A2EB-4163-A591-01C14B145749}">
      <dsp:nvSpPr>
        <dsp:cNvPr id="0" name=""/>
        <dsp:cNvSpPr/>
      </dsp:nvSpPr>
      <dsp:spPr>
        <a:xfrm>
          <a:off x="0" y="405310"/>
          <a:ext cx="9955971" cy="810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>
              <a:solidFill>
                <a:srgbClr val="051F44"/>
              </a:solidFill>
              <a:latin typeface="+mj-lt"/>
            </a:rPr>
            <a:t>Society’s negative attitudes towards a group of people, creating environments where individuals feel unwelcome, judged, shamed, and/or blamed. </a:t>
          </a:r>
        </a:p>
      </dsp:txBody>
      <dsp:txXfrm>
        <a:off x="0" y="405310"/>
        <a:ext cx="9955971" cy="810368"/>
      </dsp:txXfrm>
    </dsp:sp>
    <dsp:sp modelId="{60EEEA81-B543-4DF0-98B4-1358B32B097A}">
      <dsp:nvSpPr>
        <dsp:cNvPr id="0" name=""/>
        <dsp:cNvSpPr/>
      </dsp:nvSpPr>
      <dsp:spPr>
        <a:xfrm>
          <a:off x="2723241" y="1235934"/>
          <a:ext cx="7367418" cy="40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srgbClr val="051F44"/>
              </a:solidFill>
              <a:latin typeface="+mj-lt"/>
            </a:rPr>
            <a:t>       </a:t>
          </a:r>
        </a:p>
      </dsp:txBody>
      <dsp:txXfrm>
        <a:off x="2723241" y="1235934"/>
        <a:ext cx="7367418" cy="405123"/>
      </dsp:txXfrm>
    </dsp:sp>
    <dsp:sp modelId="{C6F4F165-5833-4FC2-ABDA-4C5CF1FE9C65}">
      <dsp:nvSpPr>
        <dsp:cNvPr id="0" name=""/>
        <dsp:cNvSpPr/>
      </dsp:nvSpPr>
      <dsp:spPr>
        <a:xfrm>
          <a:off x="1028" y="1249150"/>
          <a:ext cx="3127307" cy="40512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>
              <a:solidFill>
                <a:srgbClr val="051F44"/>
              </a:solidFill>
              <a:latin typeface="+mj-lt"/>
            </a:rPr>
            <a:t>Structural Stigma</a:t>
          </a:r>
        </a:p>
      </dsp:txBody>
      <dsp:txXfrm>
        <a:off x="20808" y="1268930"/>
        <a:ext cx="3087747" cy="385343"/>
      </dsp:txXfrm>
    </dsp:sp>
    <dsp:sp modelId="{602AE913-95F9-47CF-93DF-CEF172B12F76}">
      <dsp:nvSpPr>
        <dsp:cNvPr id="0" name=""/>
        <dsp:cNvSpPr/>
      </dsp:nvSpPr>
      <dsp:spPr>
        <a:xfrm>
          <a:off x="0" y="1650839"/>
          <a:ext cx="9955971" cy="810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>
              <a:solidFill>
                <a:srgbClr val="051F44"/>
              </a:solidFill>
              <a:latin typeface="+mj-lt"/>
            </a:rPr>
            <a:t>Systems-level discrimination caused and codified by institutional policies and/or dominant social norms.</a:t>
          </a:r>
        </a:p>
      </dsp:txBody>
      <dsp:txXfrm>
        <a:off x="0" y="1650839"/>
        <a:ext cx="9955971" cy="810368"/>
      </dsp:txXfrm>
    </dsp:sp>
    <dsp:sp modelId="{0D69117D-30E2-4D30-82BD-0AB2E30D4B17}">
      <dsp:nvSpPr>
        <dsp:cNvPr id="0" name=""/>
        <dsp:cNvSpPr/>
      </dsp:nvSpPr>
      <dsp:spPr>
        <a:xfrm>
          <a:off x="2588552" y="2481463"/>
          <a:ext cx="7367418" cy="40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>
            <a:solidFill>
              <a:srgbClr val="051F44"/>
            </a:solidFill>
            <a:latin typeface="+mj-lt"/>
          </a:endParaRPr>
        </a:p>
      </dsp:txBody>
      <dsp:txXfrm>
        <a:off x="2588552" y="2481463"/>
        <a:ext cx="7367418" cy="405123"/>
      </dsp:txXfrm>
    </dsp:sp>
    <dsp:sp modelId="{BBDA828C-DBB8-457E-8ACD-D222FCEED2D9}">
      <dsp:nvSpPr>
        <dsp:cNvPr id="0" name=""/>
        <dsp:cNvSpPr/>
      </dsp:nvSpPr>
      <dsp:spPr>
        <a:xfrm>
          <a:off x="0" y="2481463"/>
          <a:ext cx="2588552" cy="40512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>
              <a:solidFill>
                <a:srgbClr val="051F44"/>
              </a:solidFill>
              <a:latin typeface="+mj-lt"/>
            </a:rPr>
            <a:t>Self-Stigma</a:t>
          </a:r>
        </a:p>
      </dsp:txBody>
      <dsp:txXfrm>
        <a:off x="19780" y="2501243"/>
        <a:ext cx="2548992" cy="385343"/>
      </dsp:txXfrm>
    </dsp:sp>
    <dsp:sp modelId="{8C060458-4047-4594-A7A8-490A6AB368AE}">
      <dsp:nvSpPr>
        <dsp:cNvPr id="0" name=""/>
        <dsp:cNvSpPr/>
      </dsp:nvSpPr>
      <dsp:spPr>
        <a:xfrm>
          <a:off x="0" y="2886586"/>
          <a:ext cx="9955971" cy="810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>
              <a:solidFill>
                <a:srgbClr val="051F44"/>
              </a:solidFill>
              <a:latin typeface="+mj-lt"/>
              <a:ea typeface="+mn-ea"/>
              <a:cs typeface="+mn-cs"/>
            </a:rPr>
            <a:t>Where individuals accept societal stereotypes and experience reduced self-esteem and self-efficacy. </a:t>
          </a:r>
        </a:p>
      </dsp:txBody>
      <dsp:txXfrm>
        <a:off x="0" y="2886586"/>
        <a:ext cx="9955971" cy="810368"/>
      </dsp:txXfrm>
    </dsp:sp>
    <dsp:sp modelId="{82727FB6-EC4A-4634-8DFF-66D2C2012BC0}">
      <dsp:nvSpPr>
        <dsp:cNvPr id="0" name=""/>
        <dsp:cNvSpPr/>
      </dsp:nvSpPr>
      <dsp:spPr>
        <a:xfrm>
          <a:off x="4178182" y="3717211"/>
          <a:ext cx="7367418" cy="40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>
            <a:solidFill>
              <a:srgbClr val="051F44"/>
            </a:solidFill>
            <a:latin typeface="+mj-lt"/>
          </a:endParaRPr>
        </a:p>
      </dsp:txBody>
      <dsp:txXfrm>
        <a:off x="4178182" y="3717211"/>
        <a:ext cx="7367418" cy="405123"/>
      </dsp:txXfrm>
    </dsp:sp>
    <dsp:sp modelId="{1F17B1CC-B66F-4967-AE3B-168596211DCE}">
      <dsp:nvSpPr>
        <dsp:cNvPr id="0" name=""/>
        <dsp:cNvSpPr/>
      </dsp:nvSpPr>
      <dsp:spPr>
        <a:xfrm>
          <a:off x="4711" y="3725151"/>
          <a:ext cx="8947072" cy="40512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>
              <a:solidFill>
                <a:srgbClr val="051F44"/>
              </a:solidFill>
              <a:latin typeface="+mj-lt"/>
            </a:rPr>
            <a:t>Stigma Against Medications for Opioid Use Disorder (MOUD)</a:t>
          </a:r>
        </a:p>
      </dsp:txBody>
      <dsp:txXfrm>
        <a:off x="24491" y="3744931"/>
        <a:ext cx="8907512" cy="385343"/>
      </dsp:txXfrm>
    </dsp:sp>
    <dsp:sp modelId="{2068667D-4B7A-473B-B2ED-49F7E2C42DEA}">
      <dsp:nvSpPr>
        <dsp:cNvPr id="0" name=""/>
        <dsp:cNvSpPr/>
      </dsp:nvSpPr>
      <dsp:spPr>
        <a:xfrm>
          <a:off x="0" y="4128584"/>
          <a:ext cx="9955971" cy="810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>
              <a:solidFill>
                <a:srgbClr val="051F44"/>
              </a:solidFill>
              <a:latin typeface="+mj-lt"/>
              <a:ea typeface="+mn-ea"/>
              <a:cs typeface="+mn-cs"/>
            </a:rPr>
            <a:t>The misconception that MOUD involves “trading one addiction for another.”</a:t>
          </a:r>
        </a:p>
      </dsp:txBody>
      <dsp:txXfrm>
        <a:off x="0" y="4128584"/>
        <a:ext cx="9955971" cy="810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67CD4-3414-4E1E-9391-2FC79E79458E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BEB80-7183-4248-A37A-172D3E0AF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TM</a:t>
            </a:r>
          </a:p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53288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F271F-2466-4034-AEC2-C533BCFB8E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623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F271F-2466-4034-AEC2-C533BCFB8E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517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JM</a:t>
            </a:r>
          </a:p>
          <a:p>
            <a:r>
              <a:rPr lang="en-US">
                <a:cs typeface="Calibri"/>
              </a:rPr>
              <a:t>Engagement is an opportunity to spread the campaigns message, connect with our community, and reduce addiction stigma. We encourage engagement along a spectrum of both digital and non-digital activities and for this group specifically, we want to lean into your expertise a members of this taskforce in some specific ways.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F271F-2466-4034-AEC2-C533BCFB8E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821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TM</a:t>
            </a:r>
          </a:p>
          <a:p>
            <a:endParaRPr lang="en-US" sz="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5076-430F-489B-8E56-C83A0BFDFF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26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A2792C6C-578C-704C-8E5D-21EF29CFA3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BDCA4966-B6ED-8A9E-126A-2420213245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800">
                <a:latin typeface="Proxima Nova"/>
              </a:rPr>
              <a:t>JM</a:t>
            </a:r>
            <a:endParaRPr lang="en-US"/>
          </a:p>
          <a:p>
            <a:pPr>
              <a:spcBef>
                <a:spcPct val="0"/>
              </a:spcBef>
            </a:pPr>
            <a:r>
              <a:rPr lang="en-US"/>
              <a:t>Collective impact is a network of community members, organizations, and institutions who advance equity by learning together, aligning, and integrating their actions to achieve population and systems level change.</a:t>
            </a:r>
            <a:endParaRPr lang="en-US"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/>
                <a:cs typeface="Calibri"/>
              </a:rPr>
              <a:t>This campaign will be curated WITH community and driven BY community. This means that during each phase, from planning to implementation to evaluation, community is at the center. </a:t>
            </a:r>
          </a:p>
          <a:p>
            <a:pPr>
              <a:spcBef>
                <a:spcPct val="0"/>
              </a:spcBef>
            </a:pPr>
            <a:endParaRPr lang="en-US" sz="800">
              <a:latin typeface="Proxima Nova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5980FD12-4F28-4EBF-34EE-450DDEAF8A7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E12B84-3D12-2549-9DF1-01694DCE524C}" type="slidenum">
              <a:rPr kumimoji="0" lang="en-US" altLang="es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s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76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ts val="1400"/>
            </a:pPr>
            <a:r>
              <a:rPr lang="en-US">
                <a:cs typeface="Calibri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2718445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2A3135"/>
                </a:solidFill>
                <a:latin typeface="-apple-system"/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48893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F271F-2466-4034-AEC2-C533BCFB8E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09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F271F-2466-4034-AEC2-C533BCFB8E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645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F271F-2466-4034-AEC2-C533BCFB8E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887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F271F-2466-4034-AEC2-C533BCFB8E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5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asondelahunty/Dropbox%20(zerog)/Shatterproof/4.%20Production/1.%20Shatterproof_Assets/Shatterproof_Logos/SP_Logo_Tagline/PNG&#8212;Office%20Use/SP_LOGO_Tagline_Revers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asondelahunty/Dropbox%20(zerog)/Shatterproof/4.%20Production/1.%20Shatterproof_Assets/Shatterproof_Logos/SP_Symbol/PNG&#8212;Office%20Use/SP_SYMBOL_White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asondelahunty/Dropbox%20(zerog)/Shatterproof/4.%20Production/1.%20Shatterproof_Assets/Shatterproof_Logos/SP_Symbol/PNG&#8212;Office%20Use/SP_SYMBOL_White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14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27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35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D7A75E-EB58-22F6-FB04-ECBB970A7DAD}"/>
              </a:ext>
            </a:extLst>
          </p:cNvPr>
          <p:cNvSpPr/>
          <p:nvPr userDrawn="1"/>
        </p:nvSpPr>
        <p:spPr>
          <a:xfrm>
            <a:off x="1150341" y="1701801"/>
            <a:ext cx="7526300" cy="3156092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noAutofit/>
          </a:bodyPr>
          <a:lstStyle/>
          <a:p>
            <a:pPr marL="0" marR="0" lvl="0" indent="0" algn="ctr" defTabSz="10953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itle Text">
            <a:extLst>
              <a:ext uri="{FF2B5EF4-FFF2-40B4-BE49-F238E27FC236}">
                <a16:creationId xmlns:a16="http://schemas.microsoft.com/office/drawing/2014/main" id="{FEAC2171-F6F4-C72A-9B42-CF21E3FE7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8518" y="2184400"/>
            <a:ext cx="6439321" cy="24790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333" spc="-18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" name="UpStream">
            <a:extLst>
              <a:ext uri="{FF2B5EF4-FFF2-40B4-BE49-F238E27FC236}">
                <a16:creationId xmlns:a16="http://schemas.microsoft.com/office/drawing/2014/main" id="{127933A2-EA01-5A4A-B18E-25B5CC36B2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89485" y="6559128"/>
            <a:ext cx="2626783" cy="29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0" marR="0" lvl="0" indent="0" algn="l" defTabSz="409564" rtl="0" eaLnBrk="1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rPr>
              <a:t>Private &amp; Confidential © 2023</a:t>
            </a:r>
            <a:endParaRPr kumimoji="0" lang="en-US" altLang="en-US" sz="1067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991490-75C0-A0B7-A295-E026BC49D700}"/>
              </a:ext>
            </a:extLst>
          </p:cNvPr>
          <p:cNvSpPr/>
          <p:nvPr userDrawn="1"/>
        </p:nvSpPr>
        <p:spPr>
          <a:xfrm>
            <a:off x="1150339" y="4857896"/>
            <a:ext cx="5233528" cy="14160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noAutofit/>
          </a:bodyPr>
          <a:lstStyle/>
          <a:p>
            <a:pPr marL="0" marR="0" lvl="0" indent="0" algn="ctr" defTabSz="10953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B03B99-193A-9D1F-4A10-DEBC39DB98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8517" y="5093580"/>
            <a:ext cx="4129616" cy="10874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9EE1A-3BB9-7FAF-A4D8-D4EAF9E036F7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055" y="365760"/>
            <a:ext cx="391886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40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65460-B492-E14A-BB9D-FDCBD889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3" y="575733"/>
            <a:ext cx="10464800" cy="838200"/>
          </a:xfrm>
        </p:spPr>
        <p:txBody>
          <a:bodyPr/>
          <a:lstStyle>
            <a:lvl1pPr>
              <a:defRPr sz="266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7CFDBE-0317-624E-D147-66C3912C3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4533" y="1701800"/>
            <a:ext cx="9906000" cy="458046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Proxima Nova" panose="02000506030000020004" pitchFamily="2" charset="0"/>
              </a:defRPr>
            </a:lvl1pPr>
            <a:lvl2pPr>
              <a:defRPr sz="2400">
                <a:latin typeface="Proxima Nova" panose="02000506030000020004" pitchFamily="2" charset="0"/>
              </a:defRPr>
            </a:lvl2pPr>
            <a:lvl3pPr>
              <a:defRPr sz="24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D4E1FDF0-8AE0-4CB6-14EB-540374BAC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549" y="6558273"/>
            <a:ext cx="543984" cy="30903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342896-E9FE-8C42-BCED-7A82E1761550}" type="slidenum">
              <a:rPr kumimoji="0" lang="en-IE" sz="1067" b="0" i="0" u="none" strike="noStrike" kern="1200" cap="none" spc="0" normalizeH="0" baseline="0" noProof="0" smtClean="0">
                <a:ln>
                  <a:noFill/>
                </a:ln>
                <a:solidFill>
                  <a:srgbClr val="2CD5C3"/>
                </a:solidFill>
                <a:effectLst/>
                <a:uLnTx/>
                <a:uFillTx/>
                <a:latin typeface="Helvetica Neue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1067" b="0" i="0" u="none" strike="noStrike" kern="1200" cap="none" spc="0" normalizeH="0" baseline="0" noProof="0">
              <a:ln>
                <a:noFill/>
              </a:ln>
              <a:solidFill>
                <a:srgbClr val="2CD5C3"/>
              </a:solidFill>
              <a:effectLst/>
              <a:uLnTx/>
              <a:uFillTx/>
              <a:latin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440646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B30E-F11D-4ADD-B747-2C09C2F73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30182" indent="0">
              <a:defRPr sz="3600" b="1" i="0">
                <a:solidFill>
                  <a:schemeClr val="bg1"/>
                </a:solidFill>
                <a:latin typeface="+mn-lt"/>
                <a:ea typeface="Museo 700" panose="02000000000000000000" pitchFamily="2" charset="0"/>
                <a:cs typeface="Museo 700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26AA8-2765-4D91-A28F-F98687409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253331"/>
            <a:ext cx="11328400" cy="4351339"/>
          </a:xfrm>
        </p:spPr>
        <p:txBody>
          <a:bodyPr/>
          <a:lstStyle>
            <a:lvl1pPr>
              <a:defRPr b="0" i="0">
                <a:latin typeface="+mj-lt"/>
                <a:ea typeface="Museo Sans 300" panose="02000000000000000000" pitchFamily="50" charset="0"/>
                <a:cs typeface="Museo Sans 300" panose="02000000000000000000" pitchFamily="50" charset="0"/>
              </a:defRPr>
            </a:lvl1pPr>
            <a:lvl2pPr>
              <a:defRPr b="0" i="0">
                <a:latin typeface="+mj-lt"/>
                <a:ea typeface="Museo Sans 300" panose="02000000000000000000" pitchFamily="50" charset="0"/>
                <a:cs typeface="Museo Sans 300" panose="02000000000000000000" pitchFamily="50" charset="0"/>
              </a:defRPr>
            </a:lvl2pPr>
            <a:lvl3pPr>
              <a:defRPr b="0" i="0">
                <a:latin typeface="+mj-lt"/>
                <a:ea typeface="Museo Sans 300" panose="02000000000000000000" pitchFamily="50" charset="0"/>
                <a:cs typeface="Museo Sans 300" panose="02000000000000000000" pitchFamily="50" charset="0"/>
              </a:defRPr>
            </a:lvl3pPr>
            <a:lvl4pPr>
              <a:defRPr b="0" i="0">
                <a:latin typeface="+mj-lt"/>
                <a:ea typeface="Museo Sans 300" panose="02000000000000000000" pitchFamily="50" charset="0"/>
                <a:cs typeface="Museo Sans 300" panose="02000000000000000000" pitchFamily="50" charset="0"/>
              </a:defRPr>
            </a:lvl4pPr>
            <a:lvl5pPr>
              <a:defRPr b="0" i="0">
                <a:latin typeface="+mj-lt"/>
                <a:ea typeface="Museo Sans 300" panose="02000000000000000000" pitchFamily="50" charset="0"/>
                <a:cs typeface="Museo Sans 300" panose="020000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0B9D3-5BB7-444C-BF7E-4E33528373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99FE5-9E12-46E1-B762-54FE6FFDE2D2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2CD5C3"/>
                </a:solidFill>
                <a:effectLst/>
                <a:uLnTx/>
                <a:uFillTx/>
                <a:latin typeface="Helvetica Neue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CD5C3"/>
              </a:solidFill>
              <a:effectLst/>
              <a:uLnTx/>
              <a:uFillTx/>
              <a:latin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83158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Aqu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5D5C1E-BB9D-DE42-80B4-B0564EFB6578}"/>
              </a:ext>
            </a:extLst>
          </p:cNvPr>
          <p:cNvSpPr txBox="1"/>
          <p:nvPr userDrawn="1"/>
        </p:nvSpPr>
        <p:spPr>
          <a:xfrm>
            <a:off x="2427318" y="4929449"/>
            <a:ext cx="77031" cy="4431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spAutoFit/>
          </a:bodyPr>
          <a:lstStyle/>
          <a:p>
            <a:pPr marL="0" marR="0" lvl="0" indent="0" algn="l" defTabSz="409564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j-ea"/>
              <a:cs typeface="+mj-cs"/>
              <a:sym typeface="Proxima Nov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F1C456-DAE9-9A29-6745-971F92A6A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r:link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13206" r="13810" b="13693"/>
          <a:stretch>
            <a:fillRect/>
          </a:stretch>
        </p:blipFill>
        <p:spPr>
          <a:xfrm>
            <a:off x="4132158" y="-2073031"/>
            <a:ext cx="10381471" cy="1041307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EA1C04-F8EC-2FDC-115D-9EEB9B1F6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533" y="2383732"/>
            <a:ext cx="7090915" cy="2988915"/>
          </a:xfrm>
        </p:spPr>
        <p:txBody>
          <a:bodyPr/>
          <a:lstStyle>
            <a:lvl1pPr>
              <a:defRPr sz="6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FC0BA-62AC-6A41-1B15-8FA9C2856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r:link="rId3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13206" r="13810" b="13693"/>
          <a:stretch>
            <a:fillRect/>
          </a:stretch>
        </p:blipFill>
        <p:spPr>
          <a:xfrm>
            <a:off x="860192" y="582327"/>
            <a:ext cx="574253" cy="576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5" name="UpStream">
            <a:extLst>
              <a:ext uri="{FF2B5EF4-FFF2-40B4-BE49-F238E27FC236}">
                <a16:creationId xmlns:a16="http://schemas.microsoft.com/office/drawing/2014/main" id="{8B9A2505-10DA-FB68-FC15-6A45012DB7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7319" y="6548967"/>
            <a:ext cx="4417483" cy="30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0" marR="0" lvl="0" indent="0" algn="l" defTabSz="409564" rtl="0" eaLnBrk="1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rPr>
              <a:t>Shatterproof  |  Private &amp; Confidential © 2023</a:t>
            </a:r>
            <a:endParaRPr kumimoji="0" lang="en-US" altLang="en-US" sz="1067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52458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Image_Br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70C3F5-4ECE-2A4B-D0FE-9D2C7F8C23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3867" cy="6858000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A0EC232-65BC-FC79-5C1A-9140723A06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37155" y="4436734"/>
            <a:ext cx="4103380" cy="1839185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chemeClr val="tx1"/>
                </a:solidFill>
                <a:latin typeface="Proxima Nova" panose="02000506030000020004" pitchFamily="2" charset="0"/>
              </a:defRPr>
            </a:lvl1pPr>
            <a:lvl2pPr>
              <a:defRPr sz="1333">
                <a:solidFill>
                  <a:schemeClr val="bg1"/>
                </a:solidFill>
                <a:latin typeface="Proxima Nova" panose="02000506030000020004" pitchFamily="2" charset="0"/>
              </a:defRPr>
            </a:lvl2pPr>
            <a:lvl3pPr>
              <a:defRPr sz="1333">
                <a:solidFill>
                  <a:schemeClr val="bg1"/>
                </a:solidFill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6A742-1A2A-4AC6-2FBF-378C8446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909" y="1701800"/>
            <a:ext cx="6383867" cy="2410011"/>
          </a:xfrm>
          <a:solidFill>
            <a:schemeClr val="accent1"/>
          </a:solidFill>
        </p:spPr>
        <p:txBody>
          <a:bodyPr lIns="180000" tIns="180000" rIns="180000"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7630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C1E97FCD-28E5-D31F-8A9F-2B1F35ABC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549" y="6558274"/>
            <a:ext cx="543984" cy="30903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342896-E9FE-8C42-BCED-7A82E1761550}" type="slidenum">
              <a:rPr kumimoji="0" lang="en-IE" sz="1067" b="0" i="0" u="none" strike="noStrike" kern="1200" cap="none" spc="0" normalizeH="0" baseline="0" noProof="0" smtClean="0">
                <a:ln>
                  <a:noFill/>
                </a:ln>
                <a:solidFill>
                  <a:srgbClr val="2CD5C3"/>
                </a:solidFill>
                <a:effectLst/>
                <a:uLnTx/>
                <a:uFillTx/>
                <a:latin typeface="Helvetica Neue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1067" b="0" i="0" u="none" strike="noStrike" kern="1200" cap="none" spc="0" normalizeH="0" baseline="0" noProof="0">
              <a:ln>
                <a:noFill/>
              </a:ln>
              <a:solidFill>
                <a:srgbClr val="2CD5C3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24315-35FF-DF1C-592B-CC4F109A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75733"/>
            <a:ext cx="11029951" cy="838200"/>
          </a:xfrm>
        </p:spPr>
        <p:txBody>
          <a:bodyPr/>
          <a:lstStyle>
            <a:lvl1pPr>
              <a:defRPr sz="266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A310295-A56C-1206-018D-24C9F5D6BF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51" y="1706881"/>
            <a:ext cx="3475549" cy="546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2000" tIns="108000" bIns="72000" anchor="ctr"/>
          <a:lstStyle>
            <a:lvl1pPr>
              <a:defRPr sz="1600" b="1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4228CEE-72D3-00E2-683A-722D0A605F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5751" y="2253204"/>
            <a:ext cx="3475549" cy="824120"/>
          </a:xfrm>
          <a:prstGeom prst="rect">
            <a:avLst/>
          </a:prstGeom>
          <a:noFill/>
          <a:ln>
            <a:noFill/>
          </a:ln>
        </p:spPr>
        <p:txBody>
          <a:bodyPr lIns="72000" tIns="108000" bIns="72000" anchor="ctr"/>
          <a:lstStyle>
            <a:lvl1pPr>
              <a:defRPr sz="1200" b="0"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4B585D-286B-9EC2-07BD-0FF0CFCF136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5751" y="3173645"/>
            <a:ext cx="3475549" cy="3102273"/>
          </a:xfrm>
          <a:prstGeom prst="rect">
            <a:avLst/>
          </a:prstGeom>
          <a:noFill/>
          <a:ln>
            <a:noFill/>
          </a:ln>
        </p:spPr>
        <p:txBody>
          <a:bodyPr lIns="72000" tIns="108000" bIns="72000" anchor="t"/>
          <a:lstStyle>
            <a:lvl1pPr>
              <a:defRPr sz="1200" b="0"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34A0007C-B938-F855-E955-BFF253C65CE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44951" y="1706881"/>
            <a:ext cx="3475549" cy="546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2000" tIns="108000" bIns="72000" anchor="ctr"/>
          <a:lstStyle>
            <a:lvl1pPr>
              <a:defRPr sz="1600" b="1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3A679C2-1647-C0E2-19C3-E3912129EB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44951" y="2253204"/>
            <a:ext cx="3475549" cy="824120"/>
          </a:xfrm>
          <a:prstGeom prst="rect">
            <a:avLst/>
          </a:prstGeom>
          <a:noFill/>
          <a:ln>
            <a:noFill/>
          </a:ln>
        </p:spPr>
        <p:txBody>
          <a:bodyPr lIns="72000" tIns="108000" bIns="72000" anchor="ctr"/>
          <a:lstStyle>
            <a:lvl1pPr>
              <a:defRPr sz="1200" b="0"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2A2A8B07-36E8-33D2-E373-000FF2ABA0D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144951" y="3173645"/>
            <a:ext cx="3475549" cy="3102273"/>
          </a:xfrm>
          <a:prstGeom prst="rect">
            <a:avLst/>
          </a:prstGeom>
          <a:noFill/>
          <a:ln>
            <a:noFill/>
          </a:ln>
        </p:spPr>
        <p:txBody>
          <a:bodyPr lIns="72000" tIns="108000" bIns="72000" anchor="t"/>
          <a:lstStyle>
            <a:lvl1pPr>
              <a:defRPr sz="1200" b="0"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3084F06C-7D3D-1755-2B5B-DC14B9401EA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69918" y="1706881"/>
            <a:ext cx="3475549" cy="546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2000" tIns="108000" bIns="72000" anchor="ctr"/>
          <a:lstStyle>
            <a:lvl1pPr>
              <a:defRPr sz="1600" b="1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555E7AFF-A3AA-39E8-7F3F-34C14B8F8D3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69918" y="2253204"/>
            <a:ext cx="3475549" cy="824120"/>
          </a:xfrm>
          <a:prstGeom prst="rect">
            <a:avLst/>
          </a:prstGeom>
          <a:noFill/>
          <a:ln>
            <a:noFill/>
          </a:ln>
        </p:spPr>
        <p:txBody>
          <a:bodyPr lIns="72000" tIns="108000" bIns="72000" anchor="ctr"/>
          <a:lstStyle>
            <a:lvl1pPr>
              <a:defRPr sz="1200" b="0"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A87A1EEF-FE0D-DFB3-4608-DDFF38A18C7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69918" y="3173645"/>
            <a:ext cx="3475549" cy="3102273"/>
          </a:xfrm>
          <a:prstGeom prst="rect">
            <a:avLst/>
          </a:prstGeom>
          <a:noFill/>
          <a:ln>
            <a:noFill/>
          </a:ln>
        </p:spPr>
        <p:txBody>
          <a:bodyPr lIns="72000" tIns="108000" bIns="72000" anchor="t"/>
          <a:lstStyle>
            <a:lvl1pPr>
              <a:defRPr sz="1200" b="0"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474420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377" lvl="1" indent="-31749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566" lvl="2" indent="-31749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754" lvl="3" indent="-31749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5943" lvl="4" indent="-31749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131" lvl="5" indent="-31749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A9A9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A9A9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A9A9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A9A9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A9A9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A9A9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A9A9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A9A9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A9A9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B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9A9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A9A9B"/>
                </a:buClr>
                <a:buSzPts val="1200"/>
                <a:buFont typeface="Calibri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9A9B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38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95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Conten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D86911C-7A41-4C94-65D0-554A0BB2B3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3867" y="1701800"/>
            <a:ext cx="5232400" cy="4574117"/>
          </a:xfrm>
          <a:prstGeom prst="rect">
            <a:avLst/>
          </a:prstGeom>
        </p:spPr>
        <p:txBody>
          <a:bodyPr/>
          <a:lstStyle>
            <a:lvl1pPr>
              <a:defRPr sz="1867">
                <a:latin typeface="Proxima Nova" panose="02000506030000020004" pitchFamily="2" charset="0"/>
              </a:defRPr>
            </a:lvl1pPr>
            <a:lvl2pPr>
              <a:defRPr sz="1867">
                <a:latin typeface="Proxima Nova" panose="02000506030000020004" pitchFamily="2" charset="0"/>
              </a:defRPr>
            </a:lvl2pPr>
            <a:lvl3pPr>
              <a:defRPr sz="1867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E7440A2A-F62D-E9FA-541D-B50B405B5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549" y="6558274"/>
            <a:ext cx="543984" cy="30903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342896-E9FE-8C42-BCED-7A82E1761550}" type="slidenum">
              <a:rPr kumimoji="0" lang="en-IE" sz="1067" b="0" i="0" u="none" strike="noStrike" kern="1200" cap="none" spc="0" normalizeH="0" baseline="0" noProof="0" smtClean="0">
                <a:ln>
                  <a:noFill/>
                </a:ln>
                <a:solidFill>
                  <a:srgbClr val="2CD5C3"/>
                </a:solidFill>
                <a:effectLst/>
                <a:uLnTx/>
                <a:uFillTx/>
                <a:latin typeface="Helvetica Neue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1067" b="0" i="0" u="none" strike="noStrike" kern="1200" cap="none" spc="0" normalizeH="0" baseline="0" noProof="0">
              <a:ln>
                <a:noFill/>
              </a:ln>
              <a:solidFill>
                <a:srgbClr val="2CD5C3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81329-65F2-34A4-D1EA-06EE0AF66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867" y="582083"/>
            <a:ext cx="5232400" cy="831851"/>
          </a:xfrm>
        </p:spPr>
        <p:txBody>
          <a:bodyPr/>
          <a:lstStyle>
            <a:lvl1pPr>
              <a:defRPr sz="2667"/>
            </a:lvl1pPr>
          </a:lstStyle>
          <a:p>
            <a:r>
              <a:rPr lang="en-GB"/>
              <a:t>Click to edit Master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3C74C-4997-C917-5001-5CDBB25F401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736" y="575733"/>
            <a:ext cx="5520265" cy="5700184"/>
          </a:xfrm>
          <a:solidFill>
            <a:schemeClr val="tx2">
              <a:lumMod val="95000"/>
            </a:schemeClr>
          </a:solid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413064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3ED0F9-A7CD-87C4-273C-BDD393F8D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r:link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13206" r="13810" b="13693"/>
          <a:stretch>
            <a:fillRect/>
          </a:stretch>
        </p:blipFill>
        <p:spPr>
          <a:xfrm>
            <a:off x="4132158" y="-2073031"/>
            <a:ext cx="10381471" cy="1041307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BAB876-B462-91F5-020C-D78030630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533" y="2383732"/>
            <a:ext cx="7090915" cy="2988915"/>
          </a:xfrm>
        </p:spPr>
        <p:txBody>
          <a:bodyPr/>
          <a:lstStyle>
            <a:lvl1pPr>
              <a:defRPr sz="6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C53A3-1FA1-6D86-3D68-774DA07E3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r:link="rId3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13206" r="13810" b="13693"/>
          <a:stretch>
            <a:fillRect/>
          </a:stretch>
        </p:blipFill>
        <p:spPr>
          <a:xfrm>
            <a:off x="860192" y="582327"/>
            <a:ext cx="574253" cy="576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8" name="UpStream">
            <a:extLst>
              <a:ext uri="{FF2B5EF4-FFF2-40B4-BE49-F238E27FC236}">
                <a16:creationId xmlns:a16="http://schemas.microsoft.com/office/drawing/2014/main" id="{1F501530-6273-90AF-9C11-6395A61FCF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7319" y="6548967"/>
            <a:ext cx="4417483" cy="30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0" marR="0" lvl="0" indent="0" algn="l" defTabSz="409564" rtl="0" eaLnBrk="1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rPr>
              <a:t>Shatterproof  |  Private &amp; Confidential © 2023</a:t>
            </a:r>
            <a:endParaRPr kumimoji="0" lang="en-US" altLang="en-US" sz="1067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62797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Column_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C1E97FCD-28E5-D31F-8A9F-2B1F35ABC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5733" y="6559128"/>
            <a:ext cx="543984" cy="30903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342896-E9FE-8C42-BCED-7A82E1761550}" type="slidenum">
              <a:rPr kumimoji="0" lang="en-IE" sz="1067" b="0" i="0" u="none" strike="noStrike" kern="1200" cap="none" spc="0" normalizeH="0" baseline="0" noProof="0" smtClean="0">
                <a:ln>
                  <a:noFill/>
                </a:ln>
                <a:solidFill>
                  <a:srgbClr val="2CD5C3"/>
                </a:solidFill>
                <a:effectLst/>
                <a:uLnTx/>
                <a:uFillTx/>
                <a:latin typeface="Helvetica Neue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1067" b="0" i="0" u="none" strike="noStrike" kern="1200" cap="none" spc="0" normalizeH="0" baseline="0" noProof="0">
              <a:ln>
                <a:noFill/>
              </a:ln>
              <a:solidFill>
                <a:srgbClr val="2CD5C3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7E185-37C1-1B2F-3146-9E76F2356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5" y="575733"/>
            <a:ext cx="10464799" cy="838200"/>
          </a:xfrm>
        </p:spPr>
        <p:txBody>
          <a:bodyPr/>
          <a:lstStyle>
            <a:lvl1pPr>
              <a:defRPr sz="266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D643F9A-80FB-87D2-4B35-9C258905796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80433" y="1701799"/>
            <a:ext cx="3475200" cy="1416000"/>
          </a:xfrm>
          <a:prstGeom prst="rect">
            <a:avLst/>
          </a:prstGeom>
          <a:solidFill>
            <a:schemeClr val="accent6"/>
          </a:solidFill>
        </p:spPr>
        <p:txBody>
          <a:bodyPr lIns="990000" tIns="108000" rIns="108000" bIns="72000" anchor="ctr"/>
          <a:lstStyle>
            <a:lvl1pPr algn="l">
              <a:defRPr sz="1600"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8092762-FEF9-BD10-CE2B-6F7A08CB5C50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728441" y="1961191"/>
            <a:ext cx="961769" cy="960000"/>
          </a:xfrm>
          <a:prstGeom prst="ellipse">
            <a:avLst/>
          </a:prstGeom>
          <a:solidFill>
            <a:srgbClr val="FFFFFF"/>
          </a:solidFill>
        </p:spPr>
        <p:txBody>
          <a:bodyPr/>
          <a:lstStyle>
            <a:lvl1pPr>
              <a:defRPr sz="10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7" name="Text Placeholder 12">
            <a:extLst>
              <a:ext uri="{FF2B5EF4-FFF2-40B4-BE49-F238E27FC236}">
                <a16:creationId xmlns:a16="http://schemas.microsoft.com/office/drawing/2014/main" id="{AAC672B5-7A4A-FF47-0426-1BD1B4BC55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5734" y="3165500"/>
            <a:ext cx="3475567" cy="1030569"/>
          </a:xfrm>
          <a:prstGeom prst="rect">
            <a:avLst/>
          </a:prstGeom>
          <a:noFill/>
        </p:spPr>
        <p:txBody>
          <a:bodyPr lIns="72000" tIns="108000" bIns="72000" anchor="t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4" name="Text Placeholder 12">
            <a:extLst>
              <a:ext uri="{FF2B5EF4-FFF2-40B4-BE49-F238E27FC236}">
                <a16:creationId xmlns:a16="http://schemas.microsoft.com/office/drawing/2014/main" id="{5A1382A5-9B07-1E17-0E3F-F07A6BF23F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5732" y="4243765"/>
            <a:ext cx="3475568" cy="2032152"/>
          </a:xfrm>
          <a:prstGeom prst="rect">
            <a:avLst/>
          </a:prstGeom>
          <a:noFill/>
        </p:spPr>
        <p:txBody>
          <a:bodyPr lIns="72000" tIns="108000" bIns="72000" anchor="t"/>
          <a:lstStyle>
            <a:lvl1pPr>
              <a:defRPr sz="1200" b="0"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7723A06-20AD-2E08-E80F-4F2E1065262B}"/>
              </a:ext>
            </a:extLst>
          </p:cNvPr>
          <p:cNvCxnSpPr>
            <a:cxnSpLocks/>
          </p:cNvCxnSpPr>
          <p:nvPr userDrawn="1"/>
        </p:nvCxnSpPr>
        <p:spPr>
          <a:xfrm>
            <a:off x="575732" y="4203168"/>
            <a:ext cx="3475568" cy="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9BA6599-8C3E-3A46-CA7A-9B0A30F6EE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39473" y="1701799"/>
            <a:ext cx="3475200" cy="1416000"/>
          </a:xfrm>
          <a:prstGeom prst="rect">
            <a:avLst/>
          </a:prstGeom>
          <a:solidFill>
            <a:schemeClr val="accent6"/>
          </a:solidFill>
        </p:spPr>
        <p:txBody>
          <a:bodyPr lIns="990000" tIns="108000" rIns="108000" bIns="72000" anchor="ctr"/>
          <a:lstStyle>
            <a:lvl1pPr algn="l">
              <a:defRPr sz="1600"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C93FB4C2-2C9A-9604-E133-772FB90AC75F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8287481" y="1961191"/>
            <a:ext cx="961769" cy="960000"/>
          </a:xfrm>
          <a:prstGeom prst="ellipse">
            <a:avLst/>
          </a:prstGeom>
          <a:solidFill>
            <a:srgbClr val="FFFFFF"/>
          </a:solidFill>
        </p:spPr>
        <p:txBody>
          <a:bodyPr/>
          <a:lstStyle>
            <a:lvl1pPr>
              <a:defRPr sz="10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39CC969-CA1E-AABC-5A5A-7CBD347C4EF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134774" y="3165500"/>
            <a:ext cx="3475567" cy="1030569"/>
          </a:xfrm>
          <a:prstGeom prst="rect">
            <a:avLst/>
          </a:prstGeom>
          <a:noFill/>
        </p:spPr>
        <p:txBody>
          <a:bodyPr lIns="72000" tIns="108000" bIns="72000" anchor="t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B9DE0D0-8EE3-C979-A663-78608438DA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134772" y="4243765"/>
            <a:ext cx="3475568" cy="2032152"/>
          </a:xfrm>
          <a:prstGeom prst="rect">
            <a:avLst/>
          </a:prstGeom>
          <a:noFill/>
        </p:spPr>
        <p:txBody>
          <a:bodyPr lIns="72000" tIns="108000" bIns="72000" anchor="t"/>
          <a:lstStyle>
            <a:lvl1pPr>
              <a:defRPr sz="1200" b="0"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6299FD-4384-C53A-6CFD-B31AB4C31BA5}"/>
              </a:ext>
            </a:extLst>
          </p:cNvPr>
          <p:cNvCxnSpPr>
            <a:cxnSpLocks/>
          </p:cNvCxnSpPr>
          <p:nvPr userDrawn="1"/>
        </p:nvCxnSpPr>
        <p:spPr>
          <a:xfrm>
            <a:off x="8134772" y="4203168"/>
            <a:ext cx="3475568" cy="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5298184-407A-6D94-F0FD-3C2945A1F2D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358400" y="1701799"/>
            <a:ext cx="3475200" cy="1416000"/>
          </a:xfrm>
          <a:prstGeom prst="rect">
            <a:avLst/>
          </a:prstGeom>
          <a:solidFill>
            <a:schemeClr val="accent6"/>
          </a:solidFill>
        </p:spPr>
        <p:txBody>
          <a:bodyPr lIns="990000" tIns="108000" rIns="108000" bIns="72000" anchor="ctr"/>
          <a:lstStyle>
            <a:lvl1pPr algn="l">
              <a:defRPr sz="1600"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F20586DF-D3C5-4B84-E2C5-813753B05BFE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4506408" y="1961191"/>
            <a:ext cx="961769" cy="960000"/>
          </a:xfrm>
          <a:prstGeom prst="ellipse">
            <a:avLst/>
          </a:prstGeom>
          <a:solidFill>
            <a:srgbClr val="FFFFFF"/>
          </a:solidFill>
        </p:spPr>
        <p:txBody>
          <a:bodyPr/>
          <a:lstStyle>
            <a:lvl1pPr>
              <a:defRPr sz="10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2142A9F-7024-36A4-3348-592365F2D2C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353701" y="3165500"/>
            <a:ext cx="3475567" cy="1030569"/>
          </a:xfrm>
          <a:prstGeom prst="rect">
            <a:avLst/>
          </a:prstGeom>
          <a:noFill/>
        </p:spPr>
        <p:txBody>
          <a:bodyPr lIns="72000" tIns="108000" bIns="72000" anchor="t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551A7E6-154A-E29E-FF57-43707D92FFA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353699" y="4243765"/>
            <a:ext cx="3475568" cy="2032152"/>
          </a:xfrm>
          <a:prstGeom prst="rect">
            <a:avLst/>
          </a:prstGeom>
          <a:noFill/>
        </p:spPr>
        <p:txBody>
          <a:bodyPr lIns="72000" tIns="108000" bIns="72000" anchor="t"/>
          <a:lstStyle>
            <a:lvl1pPr>
              <a:defRPr sz="1200" b="0">
                <a:latin typeface="Proxima Nova" panose="02000506030000020004" pitchFamily="2" charset="0"/>
              </a:defRPr>
            </a:lvl1pPr>
            <a:lvl2pPr>
              <a:defRPr sz="1600">
                <a:latin typeface="Proxima Nova" panose="02000506030000020004" pitchFamily="2" charset="0"/>
              </a:defRPr>
            </a:lvl2pPr>
            <a:lvl3pPr>
              <a:defRPr sz="1600"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B0F328-9BB2-D0D1-2A17-2A633F1D04EA}"/>
              </a:ext>
            </a:extLst>
          </p:cNvPr>
          <p:cNvCxnSpPr>
            <a:cxnSpLocks/>
          </p:cNvCxnSpPr>
          <p:nvPr userDrawn="1"/>
        </p:nvCxnSpPr>
        <p:spPr>
          <a:xfrm>
            <a:off x="4353699" y="4203168"/>
            <a:ext cx="3475568" cy="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0107547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65460-B492-E14A-BB9D-FDCBD889D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432BAD-D93A-6644-8741-DF65154FB6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A54CE-05D9-4C45-83FB-614D8B27ECB0}" type="slidenum">
              <a:rPr kumimoji="0" lang="en-US" alt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3" b="0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055B3EE5-008E-A84A-A69C-65840C9A5C61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723901" y="1633287"/>
            <a:ext cx="8018463" cy="446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Proxima Nova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Proxima Nova" charset="0"/>
              </a:rPr>
              <a:t>Second level</a:t>
            </a:r>
          </a:p>
          <a:p>
            <a:pPr lvl="2"/>
            <a:r>
              <a:rPr lang="en-US" altLang="en-US">
                <a:sym typeface="Proxima Nova" charset="0"/>
              </a:rPr>
              <a:t>Third level</a:t>
            </a:r>
          </a:p>
          <a:p>
            <a:pPr lvl="3"/>
            <a:r>
              <a:rPr lang="en-US" altLang="en-US">
                <a:sym typeface="Proxima Nova" charset="0"/>
              </a:rPr>
              <a:t>Fourth level</a:t>
            </a:r>
          </a:p>
          <a:p>
            <a:pPr lvl="4"/>
            <a:r>
              <a:rPr lang="en-US" altLang="en-US">
                <a:sym typeface="Proxima Nova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35685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6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3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5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7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63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672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6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83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file:////Users/jasondelahunty/Dropbox%20(zerog)/Shatterproof/4.%20Production/1.%20Shatterproof_Assets/Shatterproof_Logos/SP_Symbol/PNG&#8212;Office%20Use/SP_SYMBOL_Teal.png" TargetMode="Externa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34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793" r:id="rId6"/>
    <p:sldLayoutId id="2147483789" r:id="rId7"/>
    <p:sldLayoutId id="2147483790" r:id="rId8"/>
    <p:sldLayoutId id="2147483791" r:id="rId9"/>
    <p:sldLayoutId id="2147483792" r:id="rId10"/>
    <p:sldLayoutId id="21474837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34589" y="52196"/>
            <a:ext cx="532282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18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90549" y="576000"/>
            <a:ext cx="10449984" cy="836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1029" name="UpStream"/>
          <p:cNvSpPr txBox="1">
            <a:spLocks noChangeArrowheads="1"/>
          </p:cNvSpPr>
          <p:nvPr userDrawn="1"/>
        </p:nvSpPr>
        <p:spPr bwMode="auto">
          <a:xfrm>
            <a:off x="1134533" y="6548967"/>
            <a:ext cx="4417483" cy="30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marL="0" marR="0" lvl="0" indent="0" algn="l" defTabSz="409564" rtl="0" eaLnBrk="1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IE" altLang="en-US" sz="1067" baseline="0">
                <a:solidFill>
                  <a:schemeClr val="accent1"/>
                </a:solidFill>
              </a:rPr>
              <a:t>Shatterproof  </a:t>
            </a:r>
            <a:r>
              <a:rPr lang="en-IE" altLang="en-US" sz="1067" b="0" baseline="0">
                <a:solidFill>
                  <a:schemeClr val="accent1"/>
                </a:solidFill>
              </a:rPr>
              <a:t>|  Private &amp; Confidential © 2023</a:t>
            </a:r>
            <a:endParaRPr lang="en-US" altLang="en-US" sz="1067" b="0" baseline="0">
              <a:solidFill>
                <a:schemeClr val="accent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744BE8-1BCD-7C44-D35A-BECC376DA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549" y="6548966"/>
            <a:ext cx="543984" cy="30903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fld id="{97342896-E9FE-8C42-BCED-7A82E1761550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AC11D96C-5986-5A70-0D1E-D2F1C1882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1153039" y="1700807"/>
            <a:ext cx="9887495" cy="457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Proxima Nova" charset="0"/>
              </a:rPr>
              <a:t>Body Level One</a:t>
            </a:r>
          </a:p>
          <a:p>
            <a:pPr lvl="1"/>
            <a:r>
              <a:rPr lang="en-US" altLang="en-US">
                <a:sym typeface="Proxima Nova" charset="0"/>
              </a:rPr>
              <a:t>Body Level Two</a:t>
            </a:r>
          </a:p>
          <a:p>
            <a:pPr lvl="2"/>
            <a:r>
              <a:rPr lang="en-US" altLang="en-US">
                <a:sym typeface="Proxima Nova" charset="0"/>
              </a:rPr>
              <a:t>Body Level Three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15A51-BB93-A007-C6EB-D2C6D0F7DF90}"/>
              </a:ext>
            </a:extLst>
          </p:cNvPr>
          <p:cNvPicPr>
            <a:picLocks noChangeAspect="1"/>
          </p:cNvPicPr>
          <p:nvPr userDrawn="1"/>
        </p:nvPicPr>
        <p:blipFill>
          <a:blip r:embed="rId12" r:link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>
            <a:fillRect/>
          </a:stretch>
        </p:blipFill>
        <p:spPr>
          <a:xfrm>
            <a:off x="11376995" y="6318273"/>
            <a:ext cx="478544" cy="480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99502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</p:sldLayoutIdLst>
  <p:transition spd="med"/>
  <p:hf hdr="0" ftr="0" dt="0"/>
  <p:txStyles>
    <p:titleStyle>
      <a:lvl1pPr algn="l" defTabSz="30718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 spc="0" baseline="0">
          <a:solidFill>
            <a:schemeClr val="bg1"/>
          </a:solidFill>
          <a:latin typeface="+mj-lt"/>
          <a:ea typeface="+mj-ea"/>
          <a:cs typeface="+mj-cs"/>
          <a:sym typeface="Proxima Nova" charset="0"/>
        </a:defRPr>
      </a:lvl1pPr>
      <a:lvl2pPr algn="l" defTabSz="30718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 b="1" spc="-40">
          <a:solidFill>
            <a:srgbClr val="801A52"/>
          </a:solidFill>
          <a:latin typeface="+mj-lt"/>
          <a:ea typeface="+mj-ea"/>
          <a:cs typeface="+mj-cs"/>
          <a:sym typeface="Proxima Nova" charset="0"/>
        </a:defRPr>
      </a:lvl2pPr>
      <a:lvl3pPr algn="l" defTabSz="30718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 b="1" spc="-40">
          <a:solidFill>
            <a:srgbClr val="801A52"/>
          </a:solidFill>
          <a:latin typeface="+mj-lt"/>
          <a:ea typeface="+mj-ea"/>
          <a:cs typeface="+mj-cs"/>
          <a:sym typeface="Proxima Nova" charset="0"/>
        </a:defRPr>
      </a:lvl3pPr>
      <a:lvl4pPr algn="l" defTabSz="30718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 b="1" spc="-40">
          <a:solidFill>
            <a:srgbClr val="801A52"/>
          </a:solidFill>
          <a:latin typeface="+mj-lt"/>
          <a:ea typeface="+mj-ea"/>
          <a:cs typeface="+mj-cs"/>
          <a:sym typeface="Proxima Nova" charset="0"/>
        </a:defRPr>
      </a:lvl4pPr>
      <a:lvl5pPr algn="l" defTabSz="30718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 b="1" spc="-40">
          <a:solidFill>
            <a:srgbClr val="801A52"/>
          </a:solidFill>
          <a:latin typeface="+mj-lt"/>
          <a:ea typeface="+mj-ea"/>
          <a:cs typeface="+mj-cs"/>
          <a:sym typeface="Proxima Nova" charset="0"/>
        </a:defRPr>
      </a:lvl5pPr>
      <a:lvl6pPr marL="0" marR="0" indent="428625" algn="l" defTabSz="307181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1" i="0" u="none" strike="noStrike" cap="none" spc="-40" baseline="0">
          <a:solidFill>
            <a:srgbClr val="801A52"/>
          </a:solidFill>
          <a:uFillTx/>
          <a:latin typeface="+mj-lt"/>
          <a:ea typeface="+mj-ea"/>
          <a:cs typeface="+mj-cs"/>
          <a:sym typeface="Proxima Nova"/>
        </a:defRPr>
      </a:lvl6pPr>
      <a:lvl7pPr marL="0" marR="0" indent="514350" algn="l" defTabSz="307181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1" i="0" u="none" strike="noStrike" cap="none" spc="-40" baseline="0">
          <a:solidFill>
            <a:srgbClr val="801A52"/>
          </a:solidFill>
          <a:uFillTx/>
          <a:latin typeface="+mj-lt"/>
          <a:ea typeface="+mj-ea"/>
          <a:cs typeface="+mj-cs"/>
          <a:sym typeface="Proxima Nova"/>
        </a:defRPr>
      </a:lvl7pPr>
      <a:lvl8pPr marL="0" marR="0" indent="600075" algn="l" defTabSz="307181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1" i="0" u="none" strike="noStrike" cap="none" spc="-40" baseline="0">
          <a:solidFill>
            <a:srgbClr val="801A52"/>
          </a:solidFill>
          <a:uFillTx/>
          <a:latin typeface="+mj-lt"/>
          <a:ea typeface="+mj-ea"/>
          <a:cs typeface="+mj-cs"/>
          <a:sym typeface="Proxima Nova"/>
        </a:defRPr>
      </a:lvl8pPr>
      <a:lvl9pPr marL="0" marR="0" indent="685800" algn="l" defTabSz="307181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1" i="0" u="none" strike="noStrike" cap="none" spc="-40" baseline="0">
          <a:solidFill>
            <a:srgbClr val="801A52"/>
          </a:solidFill>
          <a:uFillTx/>
          <a:latin typeface="+mj-lt"/>
          <a:ea typeface="+mj-ea"/>
          <a:cs typeface="+mj-cs"/>
          <a:sym typeface="Proxima Nova"/>
        </a:defRPr>
      </a:lvl9pPr>
    </p:titleStyle>
    <p:bodyStyle>
      <a:lvl1pPr algn="l" defTabSz="307181" rtl="0" eaLnBrk="1" fontAlgn="base" hangingPunct="1">
        <a:lnSpc>
          <a:spcPct val="110000"/>
        </a:lnSpc>
        <a:spcBef>
          <a:spcPts val="600"/>
        </a:spcBef>
        <a:spcAft>
          <a:spcPct val="0"/>
        </a:spcAft>
        <a:defRPr sz="1800" b="0" i="0" baseline="0">
          <a:solidFill>
            <a:schemeClr val="bg1"/>
          </a:solidFill>
          <a:latin typeface="Proxima Nova" panose="02000506030000020004" pitchFamily="2" charset="0"/>
          <a:ea typeface="+mj-ea"/>
          <a:cs typeface="+mj-cs"/>
          <a:sym typeface="Proxima Nova" charset="0"/>
        </a:defRPr>
      </a:lvl1pPr>
      <a:lvl2pPr marL="184150" indent="-176213" algn="l" defTabSz="307181" rtl="0" eaLnBrk="1" fontAlgn="base" hangingPunct="1">
        <a:lnSpc>
          <a:spcPct val="110000"/>
        </a:lnSpc>
        <a:spcBef>
          <a:spcPts val="1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lang="en-US" altLang="en-US" sz="1600" b="0" i="0" baseline="0" dirty="0">
          <a:solidFill>
            <a:schemeClr val="bg1"/>
          </a:solidFill>
          <a:latin typeface="Proxima Nova" panose="02000506030000020004" pitchFamily="2" charset="0"/>
          <a:ea typeface="+mj-ea"/>
          <a:cs typeface="+mj-cs"/>
          <a:sym typeface="Proxima Nova" charset="0"/>
        </a:defRPr>
      </a:lvl2pPr>
      <a:lvl3pPr marL="360363" indent="-176213" algn="l" defTabSz="307181" rtl="0" eaLnBrk="1" fontAlgn="base" hangingPunct="1">
        <a:lnSpc>
          <a:spcPct val="110000"/>
        </a:lnSpc>
        <a:spcBef>
          <a:spcPts val="1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lang="en-US" altLang="en-US" sz="1200" b="0" i="0" baseline="0" dirty="0">
          <a:solidFill>
            <a:schemeClr val="bg1"/>
          </a:solidFill>
          <a:latin typeface="Proxima Nova" panose="02000506030000020004" pitchFamily="2" charset="0"/>
          <a:ea typeface="+mj-ea"/>
          <a:cs typeface="+mj-cs"/>
          <a:sym typeface="Proxima Nova" charset="0"/>
        </a:defRPr>
      </a:lvl3pPr>
      <a:lvl4pPr marL="0" indent="0" algn="l" defTabSz="307181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SzPct val="80000"/>
        <a:buNone/>
        <a:defRPr lang="en-US" altLang="en-US" sz="1050" b="1" baseline="0" dirty="0">
          <a:solidFill>
            <a:schemeClr val="bg1"/>
          </a:solidFill>
          <a:latin typeface="+mj-lt"/>
          <a:ea typeface="+mj-ea"/>
          <a:cs typeface="+mj-cs"/>
          <a:sym typeface="Proxima Nova" charset="0"/>
        </a:defRPr>
      </a:lvl4pPr>
      <a:lvl5pPr marL="0" indent="0" algn="l" defTabSz="307181" rtl="0" eaLnBrk="1" fontAlgn="base" hangingPunct="1">
        <a:lnSpc>
          <a:spcPct val="100000"/>
        </a:lnSpc>
        <a:spcBef>
          <a:spcPts val="150"/>
        </a:spcBef>
        <a:spcAft>
          <a:spcPct val="0"/>
        </a:spcAft>
        <a:buSzPct val="80000"/>
        <a:buNone/>
        <a:defRPr lang="en-US" altLang="en-US" sz="1050" b="0" i="0" baseline="0" dirty="0">
          <a:solidFill>
            <a:schemeClr val="bg1"/>
          </a:solidFill>
          <a:latin typeface="+mj-lt"/>
          <a:ea typeface="+mj-ea"/>
          <a:cs typeface="+mj-cs"/>
          <a:sym typeface="Proxima Nova" charset="0"/>
        </a:defRPr>
      </a:lvl5pPr>
      <a:lvl6pPr marL="563880" marR="0" indent="-411480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Pct val="80000"/>
        <a:buFontTx/>
        <a:buChar char="•"/>
        <a:tabLst/>
        <a:defRPr sz="2025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roxima Nova"/>
        </a:defRPr>
      </a:lvl6pPr>
      <a:lvl7pPr marL="563880" marR="0" indent="-411480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Pct val="80000"/>
        <a:buFontTx/>
        <a:buChar char="•"/>
        <a:tabLst/>
        <a:defRPr sz="2025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roxima Nova"/>
        </a:defRPr>
      </a:lvl7pPr>
      <a:lvl8pPr marL="563880" marR="0" indent="-411480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Pct val="80000"/>
        <a:buFontTx/>
        <a:buChar char="•"/>
        <a:tabLst/>
        <a:defRPr sz="2025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roxima Nova"/>
        </a:defRPr>
      </a:lvl8pPr>
      <a:lvl9pPr marL="563880" marR="0" indent="-411480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Pct val="80000"/>
        <a:buFontTx/>
        <a:buChar char="•"/>
        <a:tabLst/>
        <a:defRPr sz="2025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roxima Nova"/>
        </a:defRPr>
      </a:lvl9pPr>
    </p:bodyStyle>
    <p:otherStyle>
      <a:lvl1pPr marL="0" marR="0" indent="0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1pPr>
      <a:lvl2pPr marL="0" marR="0" indent="85725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2pPr>
      <a:lvl3pPr marL="0" marR="0" indent="171450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3pPr>
      <a:lvl4pPr marL="0" marR="0" indent="257175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4pPr>
      <a:lvl5pPr marL="0" marR="0" indent="342900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5pPr>
      <a:lvl6pPr marL="0" marR="0" indent="428625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6pPr>
      <a:lvl7pPr marL="0" marR="0" indent="514350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7pPr>
      <a:lvl8pPr marL="0" marR="0" indent="600075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8pPr>
      <a:lvl9pPr marL="0" marR="0" indent="685800" algn="l" defTabSz="307181" eaLnBrk="1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953">
          <p15:clr>
            <a:srgbClr val="F26B43"/>
          </p15:clr>
        </p15:guide>
        <p15:guide id="6" pos="7317">
          <p15:clr>
            <a:srgbClr val="F26B43"/>
          </p15:clr>
        </p15:guide>
        <p15:guide id="7" pos="715">
          <p15:clr>
            <a:srgbClr val="F26B43"/>
          </p15:clr>
        </p15:guide>
        <p15:guide id="32" pos="6592">
          <p15:clr>
            <a:srgbClr val="F26B43"/>
          </p15:clr>
        </p15:guide>
        <p15:guide id="33" pos="6955">
          <p15:clr>
            <a:srgbClr val="F26B43"/>
          </p15:clr>
        </p15:guide>
        <p15:guide id="34" orient="horz" pos="363">
          <p15:clr>
            <a:srgbClr val="F26B43"/>
          </p15:clr>
        </p15:guide>
        <p15:guide id="35" orient="horz" pos="1072">
          <p15:clr>
            <a:srgbClr val="F26B43"/>
          </p15:clr>
        </p15:guide>
        <p15:guide id="36" orient="horz" pos="4125">
          <p15:clr>
            <a:srgbClr val="F26B43"/>
          </p15:clr>
        </p15:guide>
        <p15:guide id="37" pos="3840">
          <p15:clr>
            <a:srgbClr val="F26B43"/>
          </p15:clr>
        </p15:guide>
        <p15:guide id="38" pos="1057">
          <p15:clr>
            <a:srgbClr val="F26B43"/>
          </p15:clr>
        </p15:guide>
        <p15:guide id="39" pos="3659">
          <p15:clr>
            <a:srgbClr val="F26B43"/>
          </p15:clr>
        </p15:guide>
        <p15:guide id="40" pos="4021">
          <p15:clr>
            <a:srgbClr val="F26B43"/>
          </p15:clr>
        </p15:guide>
        <p15:guide id="41" pos="6229">
          <p15:clr>
            <a:srgbClr val="F26B43"/>
          </p15:clr>
        </p15:guide>
        <p15:guide id="42" pos="363">
          <p15:clr>
            <a:srgbClr val="F26B43"/>
          </p15:clr>
        </p15:guide>
        <p15:guide id="44" pos="2011">
          <p15:clr>
            <a:srgbClr val="F26B43"/>
          </p15:clr>
        </p15:guide>
        <p15:guide id="45" pos="5316">
          <p15:clr>
            <a:srgbClr val="F26B43"/>
          </p15:clr>
        </p15:guide>
        <p15:guide id="46" pos="5663">
          <p15:clr>
            <a:srgbClr val="F26B43"/>
          </p15:clr>
        </p15:guide>
        <p15:guide id="47" pos="2359">
          <p15:clr>
            <a:srgbClr val="F26B43"/>
          </p15:clr>
        </p15:guide>
        <p15:guide id="48" pos="255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53040" y="576000"/>
            <a:ext cx="9887493" cy="836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1029" name="UpStream"/>
          <p:cNvSpPr txBox="1">
            <a:spLocks noChangeArrowheads="1"/>
          </p:cNvSpPr>
          <p:nvPr userDrawn="1"/>
        </p:nvSpPr>
        <p:spPr bwMode="auto">
          <a:xfrm>
            <a:off x="1678517" y="6548967"/>
            <a:ext cx="4417483" cy="30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algn="l" eaLnBrk="1">
              <a:lnSpc>
                <a:spcPct val="110000"/>
              </a:lnSpc>
              <a:spcBef>
                <a:spcPts val="800"/>
              </a:spcBef>
            </a:pPr>
            <a:r>
              <a:rPr lang="en-IE" altLang="en-US" sz="1200" baseline="0">
                <a:solidFill>
                  <a:srgbClr val="031E41"/>
                </a:solidFill>
              </a:rPr>
              <a:t>UNSHAME KY  </a:t>
            </a:r>
            <a:r>
              <a:rPr lang="en-IE" altLang="en-US" sz="1200" b="0" baseline="0">
                <a:solidFill>
                  <a:srgbClr val="031E41"/>
                </a:solidFill>
              </a:rPr>
              <a:t>|  Private &amp; Confidential © 2023</a:t>
            </a:r>
            <a:endParaRPr lang="en-US" altLang="en-US" sz="1200" b="0" baseline="0">
              <a:solidFill>
                <a:srgbClr val="031E4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744BE8-1BCD-7C44-D35A-BECC376DA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533" y="6548966"/>
            <a:ext cx="543984" cy="30903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333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342896-E9FE-8C42-BCED-7A82E1761550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AC11D96C-5986-5A70-0D1E-D2F1C1882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1153040" y="1700807"/>
            <a:ext cx="7282849" cy="457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Proxima Nova" charset="0"/>
              </a:rPr>
              <a:t>Body Level One</a:t>
            </a:r>
          </a:p>
          <a:p>
            <a:pPr lvl="1"/>
            <a:r>
              <a:rPr lang="en-US" altLang="en-US">
                <a:sym typeface="Proxima Nova" charset="0"/>
              </a:rPr>
              <a:t>Body Level Two</a:t>
            </a:r>
          </a:p>
          <a:p>
            <a:pPr lvl="2"/>
            <a:r>
              <a:rPr lang="en-US" altLang="en-US">
                <a:sym typeface="Proxima Nova" charset="0"/>
              </a:rPr>
              <a:t>Body Level Three</a:t>
            </a:r>
          </a:p>
        </p:txBody>
      </p:sp>
    </p:spTree>
    <p:extLst>
      <p:ext uri="{BB962C8B-B14F-4D97-AF65-F5344CB8AC3E}">
        <p14:creationId xmlns:p14="http://schemas.microsoft.com/office/powerpoint/2010/main" val="32683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</p:sldLayoutIdLst>
  <p:transition spd="med"/>
  <p:hf hdr="0" ftr="0" dt="0"/>
  <p:txStyles>
    <p:titleStyle>
      <a:lvl1pPr algn="l" defTabSz="409564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3" b="1" spc="0" baseline="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  <a:sym typeface="Proxima Nova" charset="0"/>
        </a:defRPr>
      </a:lvl1pPr>
      <a:lvl2pPr algn="l" defTabSz="409564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 spc="-53">
          <a:solidFill>
            <a:srgbClr val="801A52"/>
          </a:solidFill>
          <a:latin typeface="+mj-lt"/>
          <a:ea typeface="+mj-ea"/>
          <a:cs typeface="+mj-cs"/>
          <a:sym typeface="Proxima Nova" charset="0"/>
        </a:defRPr>
      </a:lvl2pPr>
      <a:lvl3pPr algn="l" defTabSz="409564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 spc="-53">
          <a:solidFill>
            <a:srgbClr val="801A52"/>
          </a:solidFill>
          <a:latin typeface="+mj-lt"/>
          <a:ea typeface="+mj-ea"/>
          <a:cs typeface="+mj-cs"/>
          <a:sym typeface="Proxima Nova" charset="0"/>
        </a:defRPr>
      </a:lvl3pPr>
      <a:lvl4pPr algn="l" defTabSz="409564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 spc="-53">
          <a:solidFill>
            <a:srgbClr val="801A52"/>
          </a:solidFill>
          <a:latin typeface="+mj-lt"/>
          <a:ea typeface="+mj-ea"/>
          <a:cs typeface="+mj-cs"/>
          <a:sym typeface="Proxima Nova" charset="0"/>
        </a:defRPr>
      </a:lvl4pPr>
      <a:lvl5pPr algn="l" defTabSz="409564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 spc="-53">
          <a:solidFill>
            <a:srgbClr val="801A52"/>
          </a:solidFill>
          <a:latin typeface="+mj-lt"/>
          <a:ea typeface="+mj-ea"/>
          <a:cs typeface="+mj-cs"/>
          <a:sym typeface="Proxima Nova" charset="0"/>
        </a:defRPr>
      </a:lvl5pPr>
      <a:lvl6pPr marL="0" marR="0" indent="571486" algn="l" defTabSz="409564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-53" baseline="0">
          <a:solidFill>
            <a:srgbClr val="801A52"/>
          </a:solidFill>
          <a:uFillTx/>
          <a:latin typeface="+mj-lt"/>
          <a:ea typeface="+mj-ea"/>
          <a:cs typeface="+mj-cs"/>
          <a:sym typeface="Proxima Nova"/>
        </a:defRPr>
      </a:lvl6pPr>
      <a:lvl7pPr marL="0" marR="0" indent="685783" algn="l" defTabSz="409564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-53" baseline="0">
          <a:solidFill>
            <a:srgbClr val="801A52"/>
          </a:solidFill>
          <a:uFillTx/>
          <a:latin typeface="+mj-lt"/>
          <a:ea typeface="+mj-ea"/>
          <a:cs typeface="+mj-cs"/>
          <a:sym typeface="Proxima Nova"/>
        </a:defRPr>
      </a:lvl7pPr>
      <a:lvl8pPr marL="0" marR="0" indent="800080" algn="l" defTabSz="409564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-53" baseline="0">
          <a:solidFill>
            <a:srgbClr val="801A52"/>
          </a:solidFill>
          <a:uFillTx/>
          <a:latin typeface="+mj-lt"/>
          <a:ea typeface="+mj-ea"/>
          <a:cs typeface="+mj-cs"/>
          <a:sym typeface="Proxima Nova"/>
        </a:defRPr>
      </a:lvl8pPr>
      <a:lvl9pPr marL="0" marR="0" indent="914377" algn="l" defTabSz="409564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-53" baseline="0">
          <a:solidFill>
            <a:srgbClr val="801A52"/>
          </a:solidFill>
          <a:uFillTx/>
          <a:latin typeface="+mj-lt"/>
          <a:ea typeface="+mj-ea"/>
          <a:cs typeface="+mj-cs"/>
          <a:sym typeface="Proxima Nova"/>
        </a:defRPr>
      </a:lvl9pPr>
    </p:titleStyle>
    <p:bodyStyle>
      <a:lvl1pPr algn="l" defTabSz="409564" rtl="0" eaLnBrk="1" fontAlgn="base" hangingPunct="1">
        <a:lnSpc>
          <a:spcPct val="110000"/>
        </a:lnSpc>
        <a:spcBef>
          <a:spcPts val="800"/>
        </a:spcBef>
        <a:spcAft>
          <a:spcPct val="0"/>
        </a:spcAft>
        <a:defRPr sz="2400" b="0" i="0" baseline="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  <a:sym typeface="Proxima Nova" charset="0"/>
        </a:defRPr>
      </a:lvl1pPr>
      <a:lvl2pPr marL="245527" indent="-234945" algn="l" defTabSz="409564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lang="en-US" altLang="en-US" sz="2133" b="0" i="0" baseline="0" dirty="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  <a:sym typeface="Proxima Nova" charset="0"/>
        </a:defRPr>
      </a:lvl2pPr>
      <a:lvl3pPr marL="480472" indent="-234945" algn="l" defTabSz="409564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lang="en-US" altLang="en-US" sz="1600" b="0" i="0" baseline="0" dirty="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  <a:sym typeface="Proxima Nova" charset="0"/>
        </a:defRPr>
      </a:lvl3pPr>
      <a:lvl4pPr marL="0" indent="0" algn="l" defTabSz="409564" rtl="0" eaLnBrk="1" fontAlgn="base" hangingPunct="1">
        <a:lnSpc>
          <a:spcPct val="100000"/>
        </a:lnSpc>
        <a:spcBef>
          <a:spcPts val="800"/>
        </a:spcBef>
        <a:spcAft>
          <a:spcPct val="0"/>
        </a:spcAft>
        <a:buSzPct val="80000"/>
        <a:buNone/>
        <a:defRPr lang="en-US" altLang="en-US" sz="1400" b="1" baseline="0" dirty="0">
          <a:solidFill>
            <a:schemeClr val="bg1"/>
          </a:solidFill>
          <a:latin typeface="+mj-lt"/>
          <a:ea typeface="+mj-ea"/>
          <a:cs typeface="+mj-cs"/>
          <a:sym typeface="Proxima Nova" charset="0"/>
        </a:defRPr>
      </a:lvl4pPr>
      <a:lvl5pPr marL="0" indent="0" algn="l" defTabSz="409564" rtl="0" eaLnBrk="1" fontAlgn="base" hangingPunct="1">
        <a:lnSpc>
          <a:spcPct val="100000"/>
        </a:lnSpc>
        <a:spcBef>
          <a:spcPts val="200"/>
        </a:spcBef>
        <a:spcAft>
          <a:spcPct val="0"/>
        </a:spcAft>
        <a:buSzPct val="80000"/>
        <a:buNone/>
        <a:defRPr lang="en-US" altLang="en-US" sz="1400" b="0" i="0" baseline="0" dirty="0">
          <a:solidFill>
            <a:schemeClr val="bg1"/>
          </a:solidFill>
          <a:latin typeface="+mj-lt"/>
          <a:ea typeface="+mj-ea"/>
          <a:cs typeface="+mj-cs"/>
          <a:sym typeface="Proxima Nova" charset="0"/>
        </a:defRPr>
      </a:lvl5pPr>
      <a:lvl6pPr marL="751821" marR="0" indent="-548626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Pct val="80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roxima Nova"/>
        </a:defRPr>
      </a:lvl6pPr>
      <a:lvl7pPr marL="751821" marR="0" indent="-548626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Pct val="80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roxima Nova"/>
        </a:defRPr>
      </a:lvl7pPr>
      <a:lvl8pPr marL="751821" marR="0" indent="-548626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Pct val="80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roxima Nova"/>
        </a:defRPr>
      </a:lvl8pPr>
      <a:lvl9pPr marL="751821" marR="0" indent="-548626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Pct val="80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roxima Nova"/>
        </a:defRPr>
      </a:lvl9pPr>
    </p:bodyStyle>
    <p:otherStyle>
      <a:lvl1pPr marL="0" marR="0" indent="0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1pPr>
      <a:lvl2pPr marL="0" marR="0" indent="114297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2pPr>
      <a:lvl3pPr marL="0" marR="0" indent="228594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3pPr>
      <a:lvl4pPr marL="0" marR="0" indent="342891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4pPr>
      <a:lvl5pPr marL="0" marR="0" indent="457189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5pPr>
      <a:lvl6pPr marL="0" marR="0" indent="571486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6pPr>
      <a:lvl7pPr marL="0" marR="0" indent="685783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7pPr>
      <a:lvl8pPr marL="0" marR="0" indent="800080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8pPr>
      <a:lvl9pPr marL="0" marR="0" indent="914377" algn="l" defTabSz="409564" eaLnBrk="1" latinLnBrk="0" hangingPunct="1">
        <a:lnSpc>
          <a:spcPct val="11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953">
          <p15:clr>
            <a:srgbClr val="F26B43"/>
          </p15:clr>
        </p15:guide>
        <p15:guide id="6" pos="7317">
          <p15:clr>
            <a:srgbClr val="F26B43"/>
          </p15:clr>
        </p15:guide>
        <p15:guide id="7" pos="715">
          <p15:clr>
            <a:srgbClr val="F26B43"/>
          </p15:clr>
        </p15:guide>
        <p15:guide id="32" pos="6592">
          <p15:clr>
            <a:srgbClr val="F26B43"/>
          </p15:clr>
        </p15:guide>
        <p15:guide id="33" pos="6955">
          <p15:clr>
            <a:srgbClr val="F26B43"/>
          </p15:clr>
        </p15:guide>
        <p15:guide id="34" orient="horz" pos="363">
          <p15:clr>
            <a:srgbClr val="F26B43"/>
          </p15:clr>
        </p15:guide>
        <p15:guide id="35" orient="horz" pos="1072">
          <p15:clr>
            <a:srgbClr val="F26B43"/>
          </p15:clr>
        </p15:guide>
        <p15:guide id="36" orient="horz" pos="4125">
          <p15:clr>
            <a:srgbClr val="F26B43"/>
          </p15:clr>
        </p15:guide>
        <p15:guide id="37" pos="3840">
          <p15:clr>
            <a:srgbClr val="F26B43"/>
          </p15:clr>
        </p15:guide>
        <p15:guide id="38" pos="1057">
          <p15:clr>
            <a:srgbClr val="F26B43"/>
          </p15:clr>
        </p15:guide>
        <p15:guide id="39" pos="3659">
          <p15:clr>
            <a:srgbClr val="F26B43"/>
          </p15:clr>
        </p15:guide>
        <p15:guide id="40" pos="4021">
          <p15:clr>
            <a:srgbClr val="F26B43"/>
          </p15:clr>
        </p15:guide>
        <p15:guide id="41" pos="6229">
          <p15:clr>
            <a:srgbClr val="F26B43"/>
          </p15:clr>
        </p15:guide>
        <p15:guide id="42" pos="363">
          <p15:clr>
            <a:srgbClr val="F26B43"/>
          </p15:clr>
        </p15:guide>
        <p15:guide id="44" pos="2011">
          <p15:clr>
            <a:srgbClr val="F26B43"/>
          </p15:clr>
        </p15:guide>
        <p15:guide id="45" pos="5316">
          <p15:clr>
            <a:srgbClr val="F26B43"/>
          </p15:clr>
        </p15:guide>
        <p15:guide id="46" pos="5663">
          <p15:clr>
            <a:srgbClr val="F26B43"/>
          </p15:clr>
        </p15:guide>
        <p15:guide id="47" pos="2359">
          <p15:clr>
            <a:srgbClr val="F26B43"/>
          </p15:clr>
        </p15:guide>
        <p15:guide id="48" pos="255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9.png"/><Relationship Id="rId7" Type="http://schemas.openxmlformats.org/officeDocument/2006/relationships/image" Target="../media/image3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34.png"/><Relationship Id="rId4" Type="http://schemas.openxmlformats.org/officeDocument/2006/relationships/image" Target="../media/image90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9.png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7.svg"/><Relationship Id="rId5" Type="http://schemas.openxmlformats.org/officeDocument/2006/relationships/image" Target="../media/image105.png"/><Relationship Id="rId10" Type="http://schemas.openxmlformats.org/officeDocument/2006/relationships/image" Target="../media/image111.svg"/><Relationship Id="rId4" Type="http://schemas.openxmlformats.org/officeDocument/2006/relationships/image" Target="../media/image104.png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tterproof.org/our-work/ending-addiction-stigma/shatterproof-addiction-stigma-Indexhttps:/www.shatterproof.org/our-work/ending-addiction-stigma/shatterproof-addiction-stigma-Inde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4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4.xml"/><Relationship Id="rId6" Type="http://schemas.openxmlformats.org/officeDocument/2006/relationships/hyperlink" Target="mailto:jmcintosh@shatterproof.org" TargetMode="External"/><Relationship Id="rId5" Type="http://schemas.openxmlformats.org/officeDocument/2006/relationships/hyperlink" Target="mailto:acarroll@shatterproof.org" TargetMode="External"/><Relationship Id="rId4" Type="http://schemas.openxmlformats.org/officeDocument/2006/relationships/hyperlink" Target="mailto:tmann@shatterproof.or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vimeo.com/859103028/614d37d523?share=copy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image" Target="../media/image2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20.png"/><Relationship Id="rId26" Type="http://schemas.openxmlformats.org/officeDocument/2006/relationships/image" Target="../media/image57.png"/><Relationship Id="rId3" Type="http://schemas.openxmlformats.org/officeDocument/2006/relationships/image" Target="../media/image39.png"/><Relationship Id="rId21" Type="http://schemas.openxmlformats.org/officeDocument/2006/relationships/image" Target="../media/image3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34.png"/><Relationship Id="rId25" Type="http://schemas.openxmlformats.org/officeDocument/2006/relationships/image" Target="../media/image56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5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4.png"/><Relationship Id="rId10" Type="http://schemas.openxmlformats.org/officeDocument/2006/relationships/image" Target="../media/image46.png"/><Relationship Id="rId19" Type="http://schemas.openxmlformats.org/officeDocument/2006/relationships/image" Target="../media/image3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990BAFCD-EA0A-47F4-8B00-AAB1E67A90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C Opioid Task Force">
            <a:extLst>
              <a:ext uri="{FF2B5EF4-FFF2-40B4-BE49-F238E27FC236}">
                <a16:creationId xmlns:a16="http://schemas.microsoft.com/office/drawing/2014/main" id="{E58E3DEA-0A45-AF47-3F03-75542391B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200996"/>
            <a:ext cx="10925102" cy="250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2F9C61D6-37CC-4AD4-83C3-022D08874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51037"/>
            <a:ext cx="12192000" cy="23069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F575D-14D2-8438-0F9F-80A701BFE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900" y="4905662"/>
            <a:ext cx="7330353" cy="1541176"/>
          </a:xfrm>
        </p:spPr>
        <p:txBody>
          <a:bodyPr anchor="ctr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International Overdose Awareness 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0A05A-57B7-6860-2D61-4E5C0E736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8040" y="4928681"/>
            <a:ext cx="3271059" cy="1495139"/>
          </a:xfrm>
        </p:spPr>
        <p:txBody>
          <a:bodyPr anchor="ctr">
            <a:normAutofit/>
          </a:bodyPr>
          <a:lstStyle/>
          <a:p>
            <a:r>
              <a:rPr lang="en-US" sz="1800" i="0" dirty="0">
                <a:solidFill>
                  <a:srgbClr val="FFFFFF"/>
                </a:solidFill>
                <a:latin typeface="+mj-lt"/>
              </a:rPr>
              <a:t>August 31, 2023</a:t>
            </a:r>
          </a:p>
        </p:txBody>
      </p: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2669285E-35F6-4010-B084-229A808458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47" y="5676251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C11266-61D1-110C-14AB-1E862D83175B}"/>
              </a:ext>
            </a:extLst>
          </p:cNvPr>
          <p:cNvCxnSpPr>
            <a:cxnSpLocks/>
          </p:cNvCxnSpPr>
          <p:nvPr/>
        </p:nvCxnSpPr>
        <p:spPr>
          <a:xfrm>
            <a:off x="8123599" y="5075238"/>
            <a:ext cx="486" cy="1371600"/>
          </a:xfrm>
          <a:prstGeom prst="line">
            <a:avLst/>
          </a:prstGeom>
          <a:ln w="50800">
            <a:solidFill>
              <a:srgbClr val="BFB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58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62100" y="36578"/>
            <a:ext cx="6094476" cy="6821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27349" y="576072"/>
            <a:ext cx="9143" cy="5847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32603" y="576072"/>
            <a:ext cx="9144" cy="5847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37860" y="576072"/>
            <a:ext cx="9143" cy="5847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41591" y="576072"/>
            <a:ext cx="9144" cy="5847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28189" y="6256020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1"/>
                </a:moveTo>
                <a:lnTo>
                  <a:pt x="18287" y="126491"/>
                </a:lnTo>
                <a:lnTo>
                  <a:pt x="1828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5713" y="6047232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492"/>
                </a:lnTo>
              </a:path>
            </a:pathLst>
          </a:custGeom>
          <a:ln w="3505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28189" y="5838444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1"/>
                </a:moveTo>
                <a:lnTo>
                  <a:pt x="18287" y="126491"/>
                </a:lnTo>
                <a:lnTo>
                  <a:pt x="1828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28189" y="5629655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2"/>
                </a:moveTo>
                <a:lnTo>
                  <a:pt x="18287" y="126492"/>
                </a:lnTo>
                <a:lnTo>
                  <a:pt x="18287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28189" y="5420867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1"/>
                </a:moveTo>
                <a:lnTo>
                  <a:pt x="18287" y="126491"/>
                </a:lnTo>
                <a:lnTo>
                  <a:pt x="1828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45713" y="5212079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492"/>
                </a:lnTo>
              </a:path>
            </a:pathLst>
          </a:custGeom>
          <a:ln w="3505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28189" y="5003291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1"/>
                </a:moveTo>
                <a:lnTo>
                  <a:pt x="18287" y="126491"/>
                </a:lnTo>
                <a:lnTo>
                  <a:pt x="1828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54858" y="4794503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492"/>
                </a:lnTo>
              </a:path>
            </a:pathLst>
          </a:custGeom>
          <a:ln w="5334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28189" y="4585715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1"/>
                </a:moveTo>
                <a:lnTo>
                  <a:pt x="18287" y="126491"/>
                </a:lnTo>
                <a:lnTo>
                  <a:pt x="1828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45713" y="4376928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492"/>
                </a:lnTo>
              </a:path>
            </a:pathLst>
          </a:custGeom>
          <a:ln w="3505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28189" y="4168140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2"/>
                </a:moveTo>
                <a:lnTo>
                  <a:pt x="18287" y="126492"/>
                </a:lnTo>
                <a:lnTo>
                  <a:pt x="18287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28189" y="3749040"/>
            <a:ext cx="18415" cy="128270"/>
          </a:xfrm>
          <a:custGeom>
            <a:avLst/>
            <a:gdLst/>
            <a:ahLst/>
            <a:cxnLst/>
            <a:rect l="l" t="t" r="r" b="b"/>
            <a:pathLst>
              <a:path w="18415" h="128270">
                <a:moveTo>
                  <a:pt x="0" y="128016"/>
                </a:moveTo>
                <a:lnTo>
                  <a:pt x="18287" y="128016"/>
                </a:lnTo>
                <a:lnTo>
                  <a:pt x="18287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028189" y="3540252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2"/>
                </a:moveTo>
                <a:lnTo>
                  <a:pt x="18287" y="126492"/>
                </a:lnTo>
                <a:lnTo>
                  <a:pt x="18287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28189" y="3331464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1"/>
                </a:moveTo>
                <a:lnTo>
                  <a:pt x="18287" y="126491"/>
                </a:lnTo>
                <a:lnTo>
                  <a:pt x="1828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28189" y="3122676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1"/>
                </a:moveTo>
                <a:lnTo>
                  <a:pt x="18287" y="126491"/>
                </a:lnTo>
                <a:lnTo>
                  <a:pt x="1828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028189" y="2705100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1"/>
                </a:moveTo>
                <a:lnTo>
                  <a:pt x="18287" y="126491"/>
                </a:lnTo>
                <a:lnTo>
                  <a:pt x="1828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28188" y="2496311"/>
            <a:ext cx="3093720" cy="127000"/>
          </a:xfrm>
          <a:custGeom>
            <a:avLst/>
            <a:gdLst/>
            <a:ahLst/>
            <a:cxnLst/>
            <a:rect l="l" t="t" r="r" b="b"/>
            <a:pathLst>
              <a:path w="3093720" h="127000">
                <a:moveTo>
                  <a:pt x="3093720" y="0"/>
                </a:moveTo>
                <a:lnTo>
                  <a:pt x="0" y="0"/>
                </a:lnTo>
                <a:lnTo>
                  <a:pt x="0" y="126491"/>
                </a:lnTo>
                <a:lnTo>
                  <a:pt x="3093720" y="126491"/>
                </a:lnTo>
                <a:lnTo>
                  <a:pt x="3093720" y="0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045713" y="2287523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491"/>
                </a:lnTo>
              </a:path>
            </a:pathLst>
          </a:custGeom>
          <a:ln w="3505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028189" y="2078735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1"/>
                </a:moveTo>
                <a:lnTo>
                  <a:pt x="18287" y="126491"/>
                </a:lnTo>
                <a:lnTo>
                  <a:pt x="1828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28189" y="1869948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1"/>
                </a:moveTo>
                <a:lnTo>
                  <a:pt x="18287" y="126491"/>
                </a:lnTo>
                <a:lnTo>
                  <a:pt x="1828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045713" y="1661160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491"/>
                </a:lnTo>
              </a:path>
            </a:pathLst>
          </a:custGeom>
          <a:ln w="3505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045713" y="1452372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491"/>
                </a:lnTo>
              </a:path>
            </a:pathLst>
          </a:custGeom>
          <a:ln w="3505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28188" y="1243583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126492" y="0"/>
                </a:moveTo>
                <a:lnTo>
                  <a:pt x="0" y="0"/>
                </a:lnTo>
                <a:lnTo>
                  <a:pt x="0" y="126491"/>
                </a:lnTo>
                <a:lnTo>
                  <a:pt x="126492" y="126491"/>
                </a:lnTo>
                <a:lnTo>
                  <a:pt x="126492" y="0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28188" y="1034796"/>
            <a:ext cx="90170" cy="127000"/>
          </a:xfrm>
          <a:custGeom>
            <a:avLst/>
            <a:gdLst/>
            <a:ahLst/>
            <a:cxnLst/>
            <a:rect l="l" t="t" r="r" b="b"/>
            <a:pathLst>
              <a:path w="90169" h="127000">
                <a:moveTo>
                  <a:pt x="89915" y="0"/>
                </a:moveTo>
                <a:lnTo>
                  <a:pt x="0" y="0"/>
                </a:lnTo>
                <a:lnTo>
                  <a:pt x="0" y="126491"/>
                </a:lnTo>
                <a:lnTo>
                  <a:pt x="89915" y="126491"/>
                </a:lnTo>
                <a:lnTo>
                  <a:pt x="89915" y="0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045713" y="826008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491"/>
                </a:lnTo>
              </a:path>
            </a:pathLst>
          </a:custGeom>
          <a:ln w="3505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028189" y="617219"/>
            <a:ext cx="18415" cy="127000"/>
          </a:xfrm>
          <a:custGeom>
            <a:avLst/>
            <a:gdLst/>
            <a:ahLst/>
            <a:cxnLst/>
            <a:rect l="l" t="t" r="r" b="b"/>
            <a:pathLst>
              <a:path w="18415" h="127000">
                <a:moveTo>
                  <a:pt x="0" y="126491"/>
                </a:moveTo>
                <a:lnTo>
                  <a:pt x="18287" y="126491"/>
                </a:lnTo>
                <a:lnTo>
                  <a:pt x="1828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C000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023616" y="6251447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5"/>
                </a:moveTo>
                <a:lnTo>
                  <a:pt x="27431" y="135635"/>
                </a:lnTo>
                <a:lnTo>
                  <a:pt x="27431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028188" y="6047232"/>
            <a:ext cx="35560" cy="127000"/>
          </a:xfrm>
          <a:custGeom>
            <a:avLst/>
            <a:gdLst/>
            <a:ahLst/>
            <a:cxnLst/>
            <a:rect l="l" t="t" r="r" b="b"/>
            <a:pathLst>
              <a:path w="35559" h="127000">
                <a:moveTo>
                  <a:pt x="35052" y="126492"/>
                </a:moveTo>
                <a:lnTo>
                  <a:pt x="0" y="126492"/>
                </a:lnTo>
                <a:lnTo>
                  <a:pt x="0" y="0"/>
                </a:lnTo>
                <a:lnTo>
                  <a:pt x="35052" y="0"/>
                </a:lnTo>
                <a:lnTo>
                  <a:pt x="35052" y="12649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023616" y="5833871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5"/>
                </a:moveTo>
                <a:lnTo>
                  <a:pt x="27431" y="135635"/>
                </a:lnTo>
                <a:lnTo>
                  <a:pt x="27431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023616" y="5625084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5"/>
                </a:moveTo>
                <a:lnTo>
                  <a:pt x="27431" y="135635"/>
                </a:lnTo>
                <a:lnTo>
                  <a:pt x="27431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023616" y="5416296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5"/>
                </a:moveTo>
                <a:lnTo>
                  <a:pt x="27431" y="135635"/>
                </a:lnTo>
                <a:lnTo>
                  <a:pt x="27431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28188" y="5212079"/>
            <a:ext cx="35560" cy="127000"/>
          </a:xfrm>
          <a:custGeom>
            <a:avLst/>
            <a:gdLst/>
            <a:ahLst/>
            <a:cxnLst/>
            <a:rect l="l" t="t" r="r" b="b"/>
            <a:pathLst>
              <a:path w="35559" h="127000">
                <a:moveTo>
                  <a:pt x="35052" y="126492"/>
                </a:moveTo>
                <a:lnTo>
                  <a:pt x="0" y="126492"/>
                </a:lnTo>
                <a:lnTo>
                  <a:pt x="0" y="0"/>
                </a:lnTo>
                <a:lnTo>
                  <a:pt x="35052" y="0"/>
                </a:lnTo>
                <a:lnTo>
                  <a:pt x="35052" y="12649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023616" y="4998720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5"/>
                </a:moveTo>
                <a:lnTo>
                  <a:pt x="27431" y="135635"/>
                </a:lnTo>
                <a:lnTo>
                  <a:pt x="27431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028188" y="4794503"/>
            <a:ext cx="53340" cy="127000"/>
          </a:xfrm>
          <a:custGeom>
            <a:avLst/>
            <a:gdLst/>
            <a:ahLst/>
            <a:cxnLst/>
            <a:rect l="l" t="t" r="r" b="b"/>
            <a:pathLst>
              <a:path w="53340" h="127000">
                <a:moveTo>
                  <a:pt x="53340" y="126492"/>
                </a:moveTo>
                <a:lnTo>
                  <a:pt x="0" y="126492"/>
                </a:lnTo>
                <a:lnTo>
                  <a:pt x="0" y="0"/>
                </a:lnTo>
                <a:lnTo>
                  <a:pt x="53340" y="0"/>
                </a:lnTo>
                <a:lnTo>
                  <a:pt x="53340" y="12649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023616" y="4581144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5"/>
                </a:moveTo>
                <a:lnTo>
                  <a:pt x="27431" y="135635"/>
                </a:lnTo>
                <a:lnTo>
                  <a:pt x="27431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028188" y="4376928"/>
            <a:ext cx="35560" cy="127000"/>
          </a:xfrm>
          <a:custGeom>
            <a:avLst/>
            <a:gdLst/>
            <a:ahLst/>
            <a:cxnLst/>
            <a:rect l="l" t="t" r="r" b="b"/>
            <a:pathLst>
              <a:path w="35559" h="127000">
                <a:moveTo>
                  <a:pt x="35052" y="126492"/>
                </a:moveTo>
                <a:lnTo>
                  <a:pt x="0" y="126492"/>
                </a:lnTo>
                <a:lnTo>
                  <a:pt x="0" y="0"/>
                </a:lnTo>
                <a:lnTo>
                  <a:pt x="35052" y="0"/>
                </a:lnTo>
                <a:lnTo>
                  <a:pt x="35052" y="12649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023616" y="4163567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6"/>
                </a:moveTo>
                <a:lnTo>
                  <a:pt x="27431" y="135636"/>
                </a:lnTo>
                <a:lnTo>
                  <a:pt x="27431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028189" y="3957828"/>
            <a:ext cx="216535" cy="128270"/>
          </a:xfrm>
          <a:custGeom>
            <a:avLst/>
            <a:gdLst/>
            <a:ahLst/>
            <a:cxnLst/>
            <a:rect l="l" t="t" r="r" b="b"/>
            <a:pathLst>
              <a:path w="216535" h="128270">
                <a:moveTo>
                  <a:pt x="216407" y="128016"/>
                </a:moveTo>
                <a:lnTo>
                  <a:pt x="0" y="128016"/>
                </a:lnTo>
                <a:lnTo>
                  <a:pt x="0" y="0"/>
                </a:lnTo>
                <a:lnTo>
                  <a:pt x="216407" y="0"/>
                </a:lnTo>
                <a:lnTo>
                  <a:pt x="216407" y="128016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023616" y="3744467"/>
            <a:ext cx="27940" cy="137160"/>
          </a:xfrm>
          <a:custGeom>
            <a:avLst/>
            <a:gdLst/>
            <a:ahLst/>
            <a:cxnLst/>
            <a:rect l="l" t="t" r="r" b="b"/>
            <a:pathLst>
              <a:path w="27940" h="137160">
                <a:moveTo>
                  <a:pt x="0" y="137160"/>
                </a:moveTo>
                <a:lnTo>
                  <a:pt x="27431" y="137160"/>
                </a:lnTo>
                <a:lnTo>
                  <a:pt x="27431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023616" y="3535679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6"/>
                </a:moveTo>
                <a:lnTo>
                  <a:pt x="27431" y="135636"/>
                </a:lnTo>
                <a:lnTo>
                  <a:pt x="27431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023616" y="3326891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6"/>
                </a:moveTo>
                <a:lnTo>
                  <a:pt x="27431" y="135636"/>
                </a:lnTo>
                <a:lnTo>
                  <a:pt x="27431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023616" y="3118104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6"/>
                </a:moveTo>
                <a:lnTo>
                  <a:pt x="27431" y="135636"/>
                </a:lnTo>
                <a:lnTo>
                  <a:pt x="27431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028188" y="2913888"/>
            <a:ext cx="723900" cy="127000"/>
          </a:xfrm>
          <a:custGeom>
            <a:avLst/>
            <a:gdLst/>
            <a:ahLst/>
            <a:cxnLst/>
            <a:rect l="l" t="t" r="r" b="b"/>
            <a:pathLst>
              <a:path w="723900" h="127000">
                <a:moveTo>
                  <a:pt x="723900" y="126491"/>
                </a:moveTo>
                <a:lnTo>
                  <a:pt x="0" y="126491"/>
                </a:lnTo>
                <a:lnTo>
                  <a:pt x="0" y="0"/>
                </a:lnTo>
                <a:lnTo>
                  <a:pt x="723900" y="0"/>
                </a:lnTo>
                <a:lnTo>
                  <a:pt x="723900" y="12649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023616" y="2700527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6"/>
                </a:moveTo>
                <a:lnTo>
                  <a:pt x="27431" y="135636"/>
                </a:lnTo>
                <a:lnTo>
                  <a:pt x="27431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028188" y="2496311"/>
            <a:ext cx="3093720" cy="127000"/>
          </a:xfrm>
          <a:custGeom>
            <a:avLst/>
            <a:gdLst/>
            <a:ahLst/>
            <a:cxnLst/>
            <a:rect l="l" t="t" r="r" b="b"/>
            <a:pathLst>
              <a:path w="3093720" h="127000">
                <a:moveTo>
                  <a:pt x="3093720" y="126491"/>
                </a:moveTo>
                <a:lnTo>
                  <a:pt x="0" y="126491"/>
                </a:lnTo>
                <a:lnTo>
                  <a:pt x="0" y="0"/>
                </a:lnTo>
                <a:lnTo>
                  <a:pt x="3093720" y="0"/>
                </a:lnTo>
                <a:lnTo>
                  <a:pt x="3093720" y="12649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028188" y="2287523"/>
            <a:ext cx="35560" cy="127000"/>
          </a:xfrm>
          <a:custGeom>
            <a:avLst/>
            <a:gdLst/>
            <a:ahLst/>
            <a:cxnLst/>
            <a:rect l="l" t="t" r="r" b="b"/>
            <a:pathLst>
              <a:path w="35559" h="127000">
                <a:moveTo>
                  <a:pt x="35052" y="126491"/>
                </a:moveTo>
                <a:lnTo>
                  <a:pt x="0" y="126491"/>
                </a:lnTo>
                <a:lnTo>
                  <a:pt x="0" y="0"/>
                </a:lnTo>
                <a:lnTo>
                  <a:pt x="35052" y="0"/>
                </a:lnTo>
                <a:lnTo>
                  <a:pt x="35052" y="12649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023616" y="2074164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6"/>
                </a:moveTo>
                <a:lnTo>
                  <a:pt x="27431" y="135636"/>
                </a:lnTo>
                <a:lnTo>
                  <a:pt x="27431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023616" y="1865376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89">
                <a:moveTo>
                  <a:pt x="0" y="135636"/>
                </a:moveTo>
                <a:lnTo>
                  <a:pt x="27431" y="135636"/>
                </a:lnTo>
                <a:lnTo>
                  <a:pt x="27431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028188" y="1661160"/>
            <a:ext cx="35560" cy="127000"/>
          </a:xfrm>
          <a:custGeom>
            <a:avLst/>
            <a:gdLst/>
            <a:ahLst/>
            <a:cxnLst/>
            <a:rect l="l" t="t" r="r" b="b"/>
            <a:pathLst>
              <a:path w="35559" h="127000">
                <a:moveTo>
                  <a:pt x="35052" y="126491"/>
                </a:moveTo>
                <a:lnTo>
                  <a:pt x="0" y="126491"/>
                </a:lnTo>
                <a:lnTo>
                  <a:pt x="0" y="0"/>
                </a:lnTo>
                <a:lnTo>
                  <a:pt x="35052" y="0"/>
                </a:lnTo>
                <a:lnTo>
                  <a:pt x="35052" y="12649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028188" y="1452372"/>
            <a:ext cx="35560" cy="127000"/>
          </a:xfrm>
          <a:custGeom>
            <a:avLst/>
            <a:gdLst/>
            <a:ahLst/>
            <a:cxnLst/>
            <a:rect l="l" t="t" r="r" b="b"/>
            <a:pathLst>
              <a:path w="35559" h="127000">
                <a:moveTo>
                  <a:pt x="35052" y="126491"/>
                </a:moveTo>
                <a:lnTo>
                  <a:pt x="0" y="126491"/>
                </a:lnTo>
                <a:lnTo>
                  <a:pt x="0" y="0"/>
                </a:lnTo>
                <a:lnTo>
                  <a:pt x="35052" y="0"/>
                </a:lnTo>
                <a:lnTo>
                  <a:pt x="35052" y="12649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028188" y="1243583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126492" y="126491"/>
                </a:moveTo>
                <a:lnTo>
                  <a:pt x="0" y="126491"/>
                </a:lnTo>
                <a:lnTo>
                  <a:pt x="0" y="0"/>
                </a:lnTo>
                <a:lnTo>
                  <a:pt x="126492" y="0"/>
                </a:lnTo>
                <a:lnTo>
                  <a:pt x="126492" y="12649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028188" y="1034796"/>
            <a:ext cx="90170" cy="127000"/>
          </a:xfrm>
          <a:custGeom>
            <a:avLst/>
            <a:gdLst/>
            <a:ahLst/>
            <a:cxnLst/>
            <a:rect l="l" t="t" r="r" b="b"/>
            <a:pathLst>
              <a:path w="90169" h="127000">
                <a:moveTo>
                  <a:pt x="89915" y="126491"/>
                </a:moveTo>
                <a:lnTo>
                  <a:pt x="0" y="126491"/>
                </a:lnTo>
                <a:lnTo>
                  <a:pt x="0" y="0"/>
                </a:lnTo>
                <a:lnTo>
                  <a:pt x="89915" y="0"/>
                </a:lnTo>
                <a:lnTo>
                  <a:pt x="89915" y="12649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028188" y="826008"/>
            <a:ext cx="35560" cy="127000"/>
          </a:xfrm>
          <a:custGeom>
            <a:avLst/>
            <a:gdLst/>
            <a:ahLst/>
            <a:cxnLst/>
            <a:rect l="l" t="t" r="r" b="b"/>
            <a:pathLst>
              <a:path w="35559" h="127000">
                <a:moveTo>
                  <a:pt x="35052" y="126491"/>
                </a:moveTo>
                <a:lnTo>
                  <a:pt x="0" y="126491"/>
                </a:lnTo>
                <a:lnTo>
                  <a:pt x="0" y="0"/>
                </a:lnTo>
                <a:lnTo>
                  <a:pt x="35052" y="0"/>
                </a:lnTo>
                <a:lnTo>
                  <a:pt x="35052" y="12649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023616" y="612648"/>
            <a:ext cx="27940" cy="135890"/>
          </a:xfrm>
          <a:custGeom>
            <a:avLst/>
            <a:gdLst/>
            <a:ahLst/>
            <a:cxnLst/>
            <a:rect l="l" t="t" r="r" b="b"/>
            <a:pathLst>
              <a:path w="27940" h="135890">
                <a:moveTo>
                  <a:pt x="0" y="135636"/>
                </a:moveTo>
                <a:lnTo>
                  <a:pt x="27431" y="135636"/>
                </a:lnTo>
                <a:lnTo>
                  <a:pt x="27431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027425" y="575310"/>
            <a:ext cx="0" cy="5847715"/>
          </a:xfrm>
          <a:custGeom>
            <a:avLst/>
            <a:gdLst/>
            <a:ahLst/>
            <a:cxnLst/>
            <a:rect l="l" t="t" r="r" b="b"/>
            <a:pathLst>
              <a:path h="5847715">
                <a:moveTo>
                  <a:pt x="0" y="5847588"/>
                </a:moveTo>
                <a:lnTo>
                  <a:pt x="0" y="0"/>
                </a:lnTo>
              </a:path>
            </a:pathLst>
          </a:custGeom>
          <a:ln w="19812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061208" y="3962400"/>
            <a:ext cx="217170" cy="119380"/>
          </a:xfrm>
          <a:prstGeom prst="rect">
            <a:avLst/>
          </a:prstGeom>
          <a:solidFill>
            <a:srgbClr val="FFC000">
              <a:alpha val="85096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42545" defTabSz="914400">
              <a:lnSpc>
                <a:spcPts val="935"/>
              </a:lnSpc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061209" y="2918461"/>
            <a:ext cx="686435" cy="118687"/>
          </a:xfrm>
          <a:prstGeom prst="rect">
            <a:avLst/>
          </a:prstGeom>
          <a:solidFill>
            <a:srgbClr val="FFC000">
              <a:alpha val="85096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R="64135" algn="r" defTabSz="914400">
              <a:lnSpc>
                <a:spcPts val="925"/>
              </a:lnSpc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39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068066" y="2667381"/>
            <a:ext cx="85979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925" defTabSz="914400">
              <a:spcBef>
                <a:spcPts val="105"/>
              </a:spcBef>
            </a:pP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747003" y="2500884"/>
            <a:ext cx="370840" cy="118687"/>
          </a:xfrm>
          <a:prstGeom prst="rect">
            <a:avLst/>
          </a:prstGeom>
          <a:solidFill>
            <a:srgbClr val="FFC000">
              <a:alpha val="85096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65405" defTabSz="914400">
              <a:lnSpc>
                <a:spcPts val="925"/>
              </a:lnSpc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171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976500" y="6483198"/>
            <a:ext cx="1035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842386" y="6483198"/>
            <a:ext cx="1809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708399" y="6483198"/>
            <a:ext cx="25907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613273" y="6483198"/>
            <a:ext cx="25907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150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518276" y="6483198"/>
            <a:ext cx="25907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200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101393" y="4925172"/>
            <a:ext cx="1092835" cy="148717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R="5080" algn="r" defTabSz="914400">
              <a:spcBef>
                <a:spcPts val="420"/>
              </a:spcBef>
              <a:tabLst>
                <a:tab pos="661670" algn="l"/>
              </a:tabLst>
            </a:pP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D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 defTabSz="914400">
              <a:spcBef>
                <a:spcPts val="325"/>
              </a:spcBef>
              <a:tabLst>
                <a:tab pos="979169" algn="l"/>
              </a:tabLst>
            </a:pP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DEER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LD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 defTabSz="914400">
              <a:spcBef>
                <a:spcPts val="320"/>
              </a:spcBef>
              <a:tabLst>
                <a:tab pos="809625" algn="l"/>
              </a:tabLst>
            </a:pP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LIN</a:t>
            </a:r>
            <a:r>
              <a:rPr sz="1650" spc="7" baseline="25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ON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 defTabSz="914400">
              <a:spcBef>
                <a:spcPts val="330"/>
              </a:spcBef>
              <a:tabLst>
                <a:tab pos="941705" algn="l"/>
              </a:tabLst>
            </a:pP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YV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IL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E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 defTabSz="914400">
              <a:spcBef>
                <a:spcPts val="320"/>
              </a:spcBef>
              <a:tabLst>
                <a:tab pos="799465" algn="l"/>
              </a:tabLst>
            </a:pP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CA</a:t>
            </a:r>
            <a:r>
              <a:rPr sz="1650" spc="-30" baseline="25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N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 defTabSz="914400">
              <a:spcBef>
                <a:spcPts val="325"/>
              </a:spcBef>
              <a:tabLst>
                <a:tab pos="989330" algn="l"/>
              </a:tabLst>
            </a:pP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OO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IL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E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 defTabSz="914400">
              <a:spcBef>
                <a:spcPts val="325"/>
              </a:spcBef>
              <a:tabLst>
                <a:tab pos="963930" algn="l"/>
              </a:tabLst>
            </a:pP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NN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SV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IL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E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234286" y="4756151"/>
            <a:ext cx="96011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HOLLAND…</a:t>
            </a:r>
            <a:r>
              <a:rPr sz="1650" spc="112" baseline="25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692961" y="537233"/>
            <a:ext cx="2234565" cy="420433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R="737870" algn="r" defTabSz="914400">
              <a:spcBef>
                <a:spcPts val="425"/>
              </a:spcBef>
              <a:tabLst>
                <a:tab pos="935990" algn="l"/>
              </a:tabLst>
            </a:pP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UN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52" baseline="252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N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25"/>
              </a:spcBef>
              <a:tabLst>
                <a:tab pos="972185" algn="l"/>
              </a:tabLst>
            </a:pP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KV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IL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E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25"/>
              </a:spcBef>
              <a:tabLst>
                <a:tab pos="1167765" algn="l"/>
              </a:tabLst>
            </a:pPr>
            <a:r>
              <a:rPr sz="1650" spc="30" baseline="252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IT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50" spc="-37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15" baseline="252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N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25"/>
              </a:spcBef>
              <a:tabLst>
                <a:tab pos="1152525" algn="l"/>
              </a:tabLst>
            </a:pPr>
            <a:r>
              <a:rPr sz="1650" spc="30" baseline="252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IT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SB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25"/>
              </a:spcBef>
              <a:tabLst>
                <a:tab pos="1299845" algn="l"/>
              </a:tabLst>
            </a:pPr>
            <a:r>
              <a:rPr sz="1650" spc="30" baseline="252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r>
              <a:rPr sz="1650" spc="7" baseline="25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50" spc="-30" baseline="25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AN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D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25"/>
              </a:spcBef>
              <a:tabLst>
                <a:tab pos="896619" algn="l"/>
              </a:tabLst>
            </a:pPr>
            <a:r>
              <a:rPr sz="1650" spc="37" baseline="252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r>
              <a:rPr sz="1650" spc="7" baseline="25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N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25"/>
              </a:spcBef>
              <a:tabLst>
                <a:tab pos="1183640" algn="l"/>
              </a:tabLst>
            </a:pPr>
            <a:r>
              <a:rPr sz="1650" spc="30" baseline="252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50" spc="7" baseline="25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IL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E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25"/>
              </a:spcBef>
              <a:tabLst>
                <a:tab pos="715645" algn="l"/>
              </a:tabLst>
            </a:pP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NN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A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25"/>
              </a:spcBef>
              <a:tabLst>
                <a:tab pos="785495" algn="l"/>
              </a:tabLst>
            </a:pP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VE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A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L="482600" marR="1010285" indent="312420" defTabSz="914400">
              <a:lnSpc>
                <a:spcPts val="1639"/>
              </a:lnSpc>
              <a:spcBef>
                <a:spcPts val="80"/>
              </a:spcBef>
            </a:pPr>
            <a:r>
              <a:rPr sz="1100" spc="-10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100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100" spc="-1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A  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SA</a:t>
            </a:r>
            <a:r>
              <a:rPr sz="1100" spc="-10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Q</a:t>
            </a:r>
            <a:r>
              <a:rPr sz="1100" spc="-10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OIT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L="796290" defTabSz="914400">
              <a:spcBef>
                <a:spcPts val="225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ROME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55"/>
              </a:spcBef>
              <a:tabLst>
                <a:tab pos="791210" algn="l"/>
              </a:tabLst>
            </a:pP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50" spc="-30" baseline="25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SE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N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25"/>
              </a:spcBef>
              <a:tabLst>
                <a:tab pos="917575" algn="l"/>
              </a:tabLst>
            </a:pP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SKA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Y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737870" indent="666115" algn="just" defTabSz="914400">
              <a:lnSpc>
                <a:spcPct val="123300"/>
              </a:lnSpc>
              <a:spcBef>
                <a:spcPts val="15"/>
              </a:spcBef>
            </a:pP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ONEIDA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  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NEW YORK MILLS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  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NEW</a:t>
            </a:r>
            <a:r>
              <a:rPr sz="11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HARTFORD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60"/>
              </a:spcBef>
              <a:tabLst>
                <a:tab pos="946785" algn="l"/>
              </a:tabLst>
            </a:pPr>
            <a:r>
              <a:rPr sz="1650" spc="-30" baseline="25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LL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25"/>
              </a:spcBef>
              <a:tabLst>
                <a:tab pos="699135" algn="l"/>
              </a:tabLst>
            </a:pPr>
            <a:r>
              <a:rPr sz="1650" spc="-30" baseline="25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RC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Y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R="737870" algn="r" defTabSz="914400">
              <a:spcBef>
                <a:spcPts val="325"/>
              </a:spcBef>
              <a:tabLst>
                <a:tab pos="459740" algn="l"/>
              </a:tabLst>
            </a:pP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E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3649980" y="167637"/>
            <a:ext cx="1815845" cy="4823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794760" y="443483"/>
            <a:ext cx="2903982" cy="617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140452" y="167637"/>
            <a:ext cx="749046" cy="4823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564123" y="167637"/>
            <a:ext cx="1280922" cy="4823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 txBox="1">
            <a:spLocks noGrp="1"/>
          </p:cNvSpPr>
          <p:nvPr>
            <p:ph type="title"/>
          </p:nvPr>
        </p:nvSpPr>
        <p:spPr>
          <a:xfrm>
            <a:off x="3789933" y="157989"/>
            <a:ext cx="28956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CITY/TOWN </a:t>
            </a:r>
            <a:r>
              <a:rPr sz="2000" dirty="0"/>
              <a:t>OF OD</a:t>
            </a:r>
            <a:r>
              <a:rPr sz="2000" spc="-125" dirty="0"/>
              <a:t> </a:t>
            </a:r>
            <a:r>
              <a:rPr sz="2000" dirty="0"/>
              <a:t>YTD</a:t>
            </a:r>
            <a:endParaRPr sz="2000"/>
          </a:p>
        </p:txBody>
      </p:sp>
      <p:sp>
        <p:nvSpPr>
          <p:cNvPr id="80" name="object 80"/>
          <p:cNvSpPr/>
          <p:nvPr/>
        </p:nvSpPr>
        <p:spPr>
          <a:xfrm>
            <a:off x="1685544" y="167639"/>
            <a:ext cx="5852160" cy="6591300"/>
          </a:xfrm>
          <a:custGeom>
            <a:avLst/>
            <a:gdLst/>
            <a:ahLst/>
            <a:cxnLst/>
            <a:rect l="l" t="t" r="r" b="b"/>
            <a:pathLst>
              <a:path w="5852160" h="6591300">
                <a:moveTo>
                  <a:pt x="0" y="6591300"/>
                </a:moveTo>
                <a:lnTo>
                  <a:pt x="5852160" y="6591300"/>
                </a:lnTo>
                <a:lnTo>
                  <a:pt x="5852160" y="0"/>
                </a:lnTo>
                <a:lnTo>
                  <a:pt x="0" y="0"/>
                </a:lnTo>
                <a:lnTo>
                  <a:pt x="0" y="65913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866888" y="906767"/>
            <a:ext cx="2169414" cy="11818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9183623" y="2014728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4">
                <a:moveTo>
                  <a:pt x="0" y="0"/>
                </a:moveTo>
                <a:lnTo>
                  <a:pt x="0" y="68580"/>
                </a:lnTo>
                <a:lnTo>
                  <a:pt x="0" y="124968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9605898" y="671830"/>
            <a:ext cx="673100" cy="33021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129539" defTabSz="914400">
              <a:lnSpc>
                <a:spcPts val="1150"/>
              </a:lnSpc>
              <a:spcBef>
                <a:spcPts val="175"/>
              </a:spcBef>
            </a:pPr>
            <a:r>
              <a:rPr sz="1000" b="1" spc="-5" dirty="0">
                <a:solidFill>
                  <a:srgbClr val="C55A11"/>
                </a:solidFill>
                <a:latin typeface="Arial"/>
                <a:cs typeface="Arial"/>
              </a:rPr>
              <a:t>THIRD  </a:t>
            </a:r>
            <a:r>
              <a:rPr sz="1000" b="1" spc="-10" dirty="0">
                <a:solidFill>
                  <a:srgbClr val="C55A11"/>
                </a:solidFill>
                <a:latin typeface="Arial"/>
                <a:cs typeface="Arial"/>
              </a:rPr>
              <a:t>PARTY-</a:t>
            </a:r>
            <a:r>
              <a:rPr sz="1000" b="1" spc="-45" dirty="0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C55A11"/>
                </a:solidFill>
                <a:latin typeface="Arial"/>
                <a:cs typeface="Arial"/>
              </a:rPr>
              <a:t>84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9176384" y="2015999"/>
            <a:ext cx="71628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sz="1000" b="1" spc="-5" dirty="0">
                <a:solidFill>
                  <a:srgbClr val="538235"/>
                </a:solidFill>
                <a:latin typeface="Arial"/>
                <a:cs typeface="Arial"/>
              </a:rPr>
              <a:t>PUBLIC-</a:t>
            </a:r>
            <a:r>
              <a:rPr sz="1000" b="1" spc="-50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538235"/>
                </a:solidFill>
                <a:latin typeface="Arial"/>
                <a:cs typeface="Arial"/>
              </a:rPr>
              <a:t>73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660005" y="736219"/>
            <a:ext cx="804545" cy="33021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95910" marR="5080" indent="-283845" defTabSz="914400">
              <a:lnSpc>
                <a:spcPts val="1150"/>
              </a:lnSpc>
              <a:spcBef>
                <a:spcPts val="175"/>
              </a:spcBef>
            </a:pPr>
            <a:r>
              <a:rPr sz="1000" b="1" spc="-5" dirty="0">
                <a:solidFill>
                  <a:srgbClr val="BE9000"/>
                </a:solidFill>
                <a:latin typeface="Arial"/>
                <a:cs typeface="Arial"/>
              </a:rPr>
              <a:t>R</a:t>
            </a:r>
            <a:r>
              <a:rPr sz="1000" b="1" spc="-10" dirty="0">
                <a:solidFill>
                  <a:srgbClr val="BE9000"/>
                </a:solidFill>
                <a:latin typeface="Arial"/>
                <a:cs typeface="Arial"/>
              </a:rPr>
              <a:t>ES</a:t>
            </a:r>
            <a:r>
              <a:rPr sz="1000" b="1" spc="-5" dirty="0">
                <a:solidFill>
                  <a:srgbClr val="BE9000"/>
                </a:solidFill>
                <a:latin typeface="Arial"/>
                <a:cs typeface="Arial"/>
              </a:rPr>
              <a:t>ID</a:t>
            </a:r>
            <a:r>
              <a:rPr sz="1000" b="1" spc="-10" dirty="0">
                <a:solidFill>
                  <a:srgbClr val="BE9000"/>
                </a:solidFill>
                <a:latin typeface="Arial"/>
                <a:cs typeface="Arial"/>
              </a:rPr>
              <a:t>E</a:t>
            </a:r>
            <a:r>
              <a:rPr sz="1000" b="1" spc="-5" dirty="0">
                <a:solidFill>
                  <a:srgbClr val="BE9000"/>
                </a:solidFill>
                <a:latin typeface="Arial"/>
                <a:cs typeface="Arial"/>
              </a:rPr>
              <a:t>NC</a:t>
            </a:r>
            <a:r>
              <a:rPr sz="1000" b="1" spc="-10" dirty="0">
                <a:solidFill>
                  <a:srgbClr val="BE9000"/>
                </a:solidFill>
                <a:latin typeface="Arial"/>
                <a:cs typeface="Arial"/>
              </a:rPr>
              <a:t>E</a:t>
            </a:r>
            <a:r>
              <a:rPr sz="1000" b="1" spc="-5" dirty="0">
                <a:solidFill>
                  <a:srgbClr val="BE9000"/>
                </a:solidFill>
                <a:latin typeface="Arial"/>
                <a:cs typeface="Arial"/>
              </a:rPr>
              <a:t>-  </a:t>
            </a:r>
            <a:r>
              <a:rPr sz="1000" b="1" spc="-10" dirty="0">
                <a:solidFill>
                  <a:srgbClr val="BE9000"/>
                </a:solidFill>
                <a:latin typeface="Arial"/>
                <a:cs typeface="Arial"/>
              </a:rPr>
              <a:t>106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243316" y="284989"/>
            <a:ext cx="1466850" cy="43967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370824" y="162389"/>
            <a:ext cx="1196975" cy="632460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algn="ctr" defTabSz="914400">
              <a:spcBef>
                <a:spcPts val="1010"/>
              </a:spcBef>
            </a:pPr>
            <a:r>
              <a:rPr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</a:t>
            </a:r>
            <a:r>
              <a:rPr b="1" u="heavy" spc="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</a:t>
            </a:r>
            <a:r>
              <a:rPr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</a:t>
            </a:r>
            <a:r>
              <a:rPr b="1" u="heavy" spc="-19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b="1" u="heavy" spc="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</a:t>
            </a:r>
            <a:r>
              <a:rPr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R="47625" algn="ctr" defTabSz="914400">
              <a:spcBef>
                <a:spcPts val="505"/>
              </a:spcBef>
            </a:pPr>
            <a:r>
              <a:rPr sz="1000" b="1" spc="-5" dirty="0">
                <a:solidFill>
                  <a:srgbClr val="767070"/>
                </a:solidFill>
                <a:latin typeface="Arial"/>
                <a:cs typeface="Arial"/>
              </a:rPr>
              <a:t>UNKNOWN-</a:t>
            </a:r>
            <a:r>
              <a:rPr sz="1000" b="1" spc="-1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767070"/>
                </a:solidFill>
                <a:latin typeface="Arial"/>
                <a:cs typeface="Arial"/>
              </a:rPr>
              <a:t>4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375904" y="536389"/>
            <a:ext cx="1203198" cy="556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653528" y="2961132"/>
            <a:ext cx="2594610" cy="12656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331707" y="4053841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0"/>
                </a:moveTo>
                <a:lnTo>
                  <a:pt x="0" y="158496"/>
                </a:lnTo>
                <a:lnTo>
                  <a:pt x="0" y="216408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960614" y="4196842"/>
            <a:ext cx="66294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b="1" spc="-10" dirty="0">
                <a:solidFill>
                  <a:srgbClr val="538235"/>
                </a:solidFill>
                <a:latin typeface="Arial"/>
                <a:cs typeface="Arial"/>
              </a:rPr>
              <a:t>MALE-</a:t>
            </a:r>
            <a:r>
              <a:rPr sz="1100" b="1" spc="-3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538235"/>
                </a:solidFill>
                <a:latin typeface="Arial"/>
                <a:cs typeface="Arial"/>
              </a:rPr>
              <a:t>18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848600" y="2333245"/>
            <a:ext cx="2094738" cy="4396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981188" y="2586169"/>
            <a:ext cx="2381250" cy="556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9648444" y="2333245"/>
            <a:ext cx="845057" cy="43967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975473" y="2327275"/>
            <a:ext cx="2375535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FY23 </a:t>
            </a:r>
            <a:r>
              <a:rPr b="1" u="heavy" spc="-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MULTIPLE</a:t>
            </a:r>
            <a:r>
              <a:rPr b="1" u="heavy" spc="-4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OD'S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365250" defTabSz="914400">
              <a:spcBef>
                <a:spcPts val="1115"/>
              </a:spcBef>
            </a:pPr>
            <a:r>
              <a:rPr sz="1100" b="1" spc="-10" dirty="0">
                <a:solidFill>
                  <a:srgbClr val="6F2F9F"/>
                </a:solidFill>
                <a:latin typeface="Arial"/>
                <a:cs typeface="Arial"/>
              </a:rPr>
              <a:t>FEMALE-</a:t>
            </a:r>
            <a:r>
              <a:rPr sz="1100" b="1" spc="2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6F2F9F"/>
                </a:solidFill>
                <a:latin typeface="Arial"/>
                <a:cs typeface="Arial"/>
              </a:rPr>
              <a:t>4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154292" y="2454402"/>
            <a:ext cx="29464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050" b="1" dirty="0">
                <a:solidFill>
                  <a:srgbClr val="C00000"/>
                </a:solidFill>
                <a:latin typeface="Arial"/>
                <a:cs typeface="Arial"/>
              </a:rPr>
              <a:t>64%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753104" y="2872866"/>
            <a:ext cx="29464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050" b="1" dirty="0">
                <a:solidFill>
                  <a:srgbClr val="C00000"/>
                </a:solidFill>
                <a:latin typeface="Arial"/>
                <a:cs typeface="Arial"/>
              </a:rPr>
              <a:t>14%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9300971" y="6298691"/>
            <a:ext cx="349250" cy="0"/>
          </a:xfrm>
          <a:custGeom>
            <a:avLst/>
            <a:gdLst/>
            <a:ahLst/>
            <a:cxnLst/>
            <a:rect l="l" t="t" r="r" b="b"/>
            <a:pathLst>
              <a:path w="349250">
                <a:moveTo>
                  <a:pt x="0" y="0"/>
                </a:moveTo>
                <a:lnTo>
                  <a:pt x="34899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8703565" y="6298691"/>
            <a:ext cx="200025" cy="0"/>
          </a:xfrm>
          <a:custGeom>
            <a:avLst/>
            <a:gdLst/>
            <a:ahLst/>
            <a:cxnLst/>
            <a:rect l="l" t="t" r="r" b="b"/>
            <a:pathLst>
              <a:path w="200025">
                <a:moveTo>
                  <a:pt x="0" y="0"/>
                </a:moveTo>
                <a:lnTo>
                  <a:pt x="199643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7955279" y="6298691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9102852" y="6076188"/>
            <a:ext cx="547370" cy="0"/>
          </a:xfrm>
          <a:custGeom>
            <a:avLst/>
            <a:gdLst/>
            <a:ahLst/>
            <a:cxnLst/>
            <a:rect l="l" t="t" r="r" b="b"/>
            <a:pathLst>
              <a:path w="547370">
                <a:moveTo>
                  <a:pt x="0" y="0"/>
                </a:moveTo>
                <a:lnTo>
                  <a:pt x="54711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703565" y="6076188"/>
            <a:ext cx="200025" cy="0"/>
          </a:xfrm>
          <a:custGeom>
            <a:avLst/>
            <a:gdLst/>
            <a:ahLst/>
            <a:cxnLst/>
            <a:rect l="l" t="t" r="r" b="b"/>
            <a:pathLst>
              <a:path w="200025">
                <a:moveTo>
                  <a:pt x="0" y="0"/>
                </a:moveTo>
                <a:lnTo>
                  <a:pt x="199643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955279" y="6076188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8703565" y="5853684"/>
            <a:ext cx="946785" cy="0"/>
          </a:xfrm>
          <a:custGeom>
            <a:avLst/>
            <a:gdLst/>
            <a:ahLst/>
            <a:cxnLst/>
            <a:rect l="l" t="t" r="r" b="b"/>
            <a:pathLst>
              <a:path w="946784">
                <a:moveTo>
                  <a:pt x="0" y="0"/>
                </a:moveTo>
                <a:lnTo>
                  <a:pt x="946403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955279" y="5853684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8703565" y="5632703"/>
            <a:ext cx="946785" cy="0"/>
          </a:xfrm>
          <a:custGeom>
            <a:avLst/>
            <a:gdLst/>
            <a:ahLst/>
            <a:cxnLst/>
            <a:rect l="l" t="t" r="r" b="b"/>
            <a:pathLst>
              <a:path w="946784">
                <a:moveTo>
                  <a:pt x="0" y="0"/>
                </a:moveTo>
                <a:lnTo>
                  <a:pt x="946403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955279" y="5632703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8703565" y="5410200"/>
            <a:ext cx="946785" cy="0"/>
          </a:xfrm>
          <a:custGeom>
            <a:avLst/>
            <a:gdLst/>
            <a:ahLst/>
            <a:cxnLst/>
            <a:rect l="l" t="t" r="r" b="b"/>
            <a:pathLst>
              <a:path w="946784">
                <a:moveTo>
                  <a:pt x="0" y="0"/>
                </a:moveTo>
                <a:lnTo>
                  <a:pt x="946403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955279" y="5410200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8703565" y="5187696"/>
            <a:ext cx="946785" cy="0"/>
          </a:xfrm>
          <a:custGeom>
            <a:avLst/>
            <a:gdLst/>
            <a:ahLst/>
            <a:cxnLst/>
            <a:rect l="l" t="t" r="r" b="b"/>
            <a:pathLst>
              <a:path w="946784">
                <a:moveTo>
                  <a:pt x="0" y="0"/>
                </a:moveTo>
                <a:lnTo>
                  <a:pt x="946403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955279" y="5187696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8703565" y="4966715"/>
            <a:ext cx="946785" cy="0"/>
          </a:xfrm>
          <a:custGeom>
            <a:avLst/>
            <a:gdLst/>
            <a:ahLst/>
            <a:cxnLst/>
            <a:rect l="l" t="t" r="r" b="b"/>
            <a:pathLst>
              <a:path w="946784">
                <a:moveTo>
                  <a:pt x="0" y="0"/>
                </a:moveTo>
                <a:lnTo>
                  <a:pt x="946403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955279" y="4966715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955279" y="4744211"/>
            <a:ext cx="1694814" cy="0"/>
          </a:xfrm>
          <a:custGeom>
            <a:avLst/>
            <a:gdLst/>
            <a:ahLst/>
            <a:cxnLst/>
            <a:rect l="l" t="t" r="r" b="b"/>
            <a:pathLst>
              <a:path w="1694815">
                <a:moveTo>
                  <a:pt x="0" y="0"/>
                </a:moveTo>
                <a:lnTo>
                  <a:pt x="169468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955279" y="4521708"/>
            <a:ext cx="1694814" cy="0"/>
          </a:xfrm>
          <a:custGeom>
            <a:avLst/>
            <a:gdLst/>
            <a:ahLst/>
            <a:cxnLst/>
            <a:rect l="l" t="t" r="r" b="b"/>
            <a:pathLst>
              <a:path w="1694815">
                <a:moveTo>
                  <a:pt x="0" y="0"/>
                </a:moveTo>
                <a:lnTo>
                  <a:pt x="169468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8045196" y="6347459"/>
            <a:ext cx="313969" cy="1813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8244841" y="5282197"/>
            <a:ext cx="313969" cy="12466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8444484" y="4704589"/>
            <a:ext cx="313969" cy="1824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8644129" y="4771657"/>
            <a:ext cx="313969" cy="17571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8843772" y="5858255"/>
            <a:ext cx="313969" cy="6705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043416" y="6192012"/>
            <a:ext cx="312458" cy="33680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241536" y="6435852"/>
            <a:ext cx="313969" cy="9296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8104632" y="6387085"/>
            <a:ext cx="200025" cy="132715"/>
          </a:xfrm>
          <a:custGeom>
            <a:avLst/>
            <a:gdLst/>
            <a:ahLst/>
            <a:cxnLst/>
            <a:rect l="l" t="t" r="r" b="b"/>
            <a:pathLst>
              <a:path w="200025" h="132715">
                <a:moveTo>
                  <a:pt x="0" y="132587"/>
                </a:moveTo>
                <a:lnTo>
                  <a:pt x="199644" y="132587"/>
                </a:lnTo>
                <a:lnTo>
                  <a:pt x="199644" y="0"/>
                </a:ln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8304276" y="5321808"/>
            <a:ext cx="199644" cy="11978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8503920" y="4744211"/>
            <a:ext cx="200025" cy="1775460"/>
          </a:xfrm>
          <a:custGeom>
            <a:avLst/>
            <a:gdLst/>
            <a:ahLst/>
            <a:cxnLst/>
            <a:rect l="l" t="t" r="r" b="b"/>
            <a:pathLst>
              <a:path w="200025" h="1775459">
                <a:moveTo>
                  <a:pt x="0" y="1775460"/>
                </a:moveTo>
                <a:lnTo>
                  <a:pt x="199644" y="1775460"/>
                </a:lnTo>
                <a:lnTo>
                  <a:pt x="199644" y="0"/>
                </a:lnTo>
                <a:lnTo>
                  <a:pt x="0" y="0"/>
                </a:lnTo>
                <a:lnTo>
                  <a:pt x="0" y="177546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8703564" y="4811267"/>
            <a:ext cx="199644" cy="170840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8903208" y="5897879"/>
            <a:ext cx="200025" cy="622300"/>
          </a:xfrm>
          <a:custGeom>
            <a:avLst/>
            <a:gdLst/>
            <a:ahLst/>
            <a:cxnLst/>
            <a:rect l="l" t="t" r="r" b="b"/>
            <a:pathLst>
              <a:path w="200025" h="622300">
                <a:moveTo>
                  <a:pt x="0" y="621792"/>
                </a:moveTo>
                <a:lnTo>
                  <a:pt x="199644" y="621792"/>
                </a:lnTo>
                <a:lnTo>
                  <a:pt x="199644" y="0"/>
                </a:lnTo>
                <a:lnTo>
                  <a:pt x="0" y="0"/>
                </a:lnTo>
                <a:lnTo>
                  <a:pt x="0" y="62179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9102852" y="6231635"/>
            <a:ext cx="198120" cy="288290"/>
          </a:xfrm>
          <a:custGeom>
            <a:avLst/>
            <a:gdLst/>
            <a:ahLst/>
            <a:cxnLst/>
            <a:rect l="l" t="t" r="r" b="b"/>
            <a:pathLst>
              <a:path w="198120" h="288290">
                <a:moveTo>
                  <a:pt x="0" y="288035"/>
                </a:moveTo>
                <a:lnTo>
                  <a:pt x="198120" y="288035"/>
                </a:lnTo>
                <a:lnTo>
                  <a:pt x="198120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9300972" y="6497573"/>
            <a:ext cx="200025" cy="0"/>
          </a:xfrm>
          <a:custGeom>
            <a:avLst/>
            <a:gdLst/>
            <a:ahLst/>
            <a:cxnLst/>
            <a:rect l="l" t="t" r="r" b="b"/>
            <a:pathLst>
              <a:path w="200025">
                <a:moveTo>
                  <a:pt x="0" y="0"/>
                </a:moveTo>
                <a:lnTo>
                  <a:pt x="199644" y="0"/>
                </a:lnTo>
              </a:path>
            </a:pathLst>
          </a:custGeom>
          <a:ln w="44196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7955279" y="6519671"/>
            <a:ext cx="1694814" cy="0"/>
          </a:xfrm>
          <a:custGeom>
            <a:avLst/>
            <a:gdLst/>
            <a:ahLst/>
            <a:cxnLst/>
            <a:rect l="l" t="t" r="r" b="b"/>
            <a:pathLst>
              <a:path w="1694815">
                <a:moveTo>
                  <a:pt x="0" y="0"/>
                </a:moveTo>
                <a:lnTo>
                  <a:pt x="1694688" y="0"/>
                </a:lnTo>
              </a:path>
            </a:pathLst>
          </a:custGeom>
          <a:ln w="1219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7955279" y="6519671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719"/>
                </a:lnTo>
              </a:path>
            </a:pathLst>
          </a:custGeom>
          <a:ln w="1219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9649968" y="6519671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719"/>
                </a:lnTo>
              </a:path>
            </a:pathLst>
          </a:custGeom>
          <a:ln w="1219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7681086" y="4357141"/>
            <a:ext cx="175260" cy="224663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defTabSz="914400">
              <a:spcBef>
                <a:spcPts val="585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90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490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490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490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484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490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489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489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484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86360" defTabSz="914400">
              <a:spcBef>
                <a:spcPts val="490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8089392" y="6562345"/>
            <a:ext cx="1439418" cy="29565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8171180" y="6591706"/>
            <a:ext cx="12636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2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VICTIMS </a:t>
            </a:r>
            <a:r>
              <a:rPr sz="1200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BY</a:t>
            </a:r>
            <a:r>
              <a:rPr sz="1200" b="1" u="heavy" spc="-1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heavy" spc="-1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AGE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8176260" y="6765035"/>
            <a:ext cx="1264157" cy="403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9852659" y="4920996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0" y="67055"/>
                </a:moveTo>
                <a:lnTo>
                  <a:pt x="67055" y="67055"/>
                </a:lnTo>
                <a:lnTo>
                  <a:pt x="67055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9852660" y="5145023"/>
            <a:ext cx="67055" cy="6705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9852659" y="5369052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0" y="67056"/>
                </a:moveTo>
                <a:lnTo>
                  <a:pt x="67055" y="67056"/>
                </a:lnTo>
                <a:lnTo>
                  <a:pt x="67055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9852660" y="5591555"/>
            <a:ext cx="67055" cy="6705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9852659" y="5815584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0" y="67055"/>
                </a:moveTo>
                <a:lnTo>
                  <a:pt x="67055" y="67055"/>
                </a:lnTo>
                <a:lnTo>
                  <a:pt x="67055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9852659" y="6039611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0" y="67056"/>
                </a:moveTo>
                <a:lnTo>
                  <a:pt x="67055" y="67056"/>
                </a:lnTo>
                <a:lnTo>
                  <a:pt x="67055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9852659" y="6263640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0" y="67056"/>
                </a:moveTo>
                <a:lnTo>
                  <a:pt x="67055" y="67056"/>
                </a:lnTo>
                <a:lnTo>
                  <a:pt x="67055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9936606" y="4788434"/>
            <a:ext cx="544830" cy="159194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defTabSz="914400">
              <a:spcBef>
                <a:spcPts val="600"/>
              </a:spcBef>
            </a:pPr>
            <a:r>
              <a:rPr sz="1050" spc="-5" dirty="0">
                <a:solidFill>
                  <a:prstClr val="black"/>
                </a:solidFill>
                <a:latin typeface="Arial"/>
                <a:cs typeface="Arial"/>
              </a:rPr>
              <a:t>10Y-19Y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500"/>
              </a:spcBef>
            </a:pPr>
            <a:r>
              <a:rPr sz="1050" spc="-5" dirty="0">
                <a:solidFill>
                  <a:prstClr val="black"/>
                </a:solidFill>
                <a:latin typeface="Arial"/>
                <a:cs typeface="Arial"/>
              </a:rPr>
              <a:t>20Y-29Y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500"/>
              </a:spcBef>
            </a:pPr>
            <a:r>
              <a:rPr sz="1050" spc="-5" dirty="0">
                <a:solidFill>
                  <a:prstClr val="black"/>
                </a:solidFill>
                <a:latin typeface="Arial"/>
                <a:cs typeface="Arial"/>
              </a:rPr>
              <a:t>30Y-39Y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505"/>
              </a:spcBef>
            </a:pPr>
            <a:r>
              <a:rPr sz="1050" spc="-5" dirty="0">
                <a:solidFill>
                  <a:prstClr val="black"/>
                </a:solidFill>
                <a:latin typeface="Arial"/>
                <a:cs typeface="Arial"/>
              </a:rPr>
              <a:t>40Y-49Y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500"/>
              </a:spcBef>
            </a:pPr>
            <a:r>
              <a:rPr sz="1050" spc="-5" dirty="0">
                <a:solidFill>
                  <a:prstClr val="black"/>
                </a:solidFill>
                <a:latin typeface="Arial"/>
                <a:cs typeface="Arial"/>
              </a:rPr>
              <a:t>50Y-59Y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500"/>
              </a:spcBef>
            </a:pPr>
            <a:r>
              <a:rPr sz="1050" spc="-5" dirty="0">
                <a:solidFill>
                  <a:prstClr val="black"/>
                </a:solidFill>
                <a:latin typeface="Arial"/>
                <a:cs typeface="Arial"/>
              </a:rPr>
              <a:t>60Y-69Y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505"/>
              </a:spcBef>
            </a:pPr>
            <a:r>
              <a:rPr sz="1050" spc="-5" dirty="0">
                <a:solidFill>
                  <a:prstClr val="black"/>
                </a:solidFill>
                <a:latin typeface="Arial"/>
                <a:cs typeface="Arial"/>
              </a:rPr>
              <a:t>70Y+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8143113" y="6214059"/>
            <a:ext cx="10033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8317483" y="5151882"/>
            <a:ext cx="17526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54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8481694" y="4575809"/>
            <a:ext cx="42672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defTabSz="914400">
              <a:spcBef>
                <a:spcPts val="105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r>
              <a:rPr sz="1050" spc="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5" baseline="-29100" dirty="0">
                <a:solidFill>
                  <a:prstClr val="black"/>
                </a:solidFill>
                <a:latin typeface="Arial"/>
                <a:cs typeface="Arial"/>
              </a:rPr>
              <a:t>77</a:t>
            </a:r>
            <a:endParaRPr sz="1575" baseline="-29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8916416" y="5717844"/>
            <a:ext cx="17526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9109329" y="6054648"/>
            <a:ext cx="17526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13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9350502" y="6301841"/>
            <a:ext cx="10033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3290442" y="3917391"/>
            <a:ext cx="21971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050" b="1" dirty="0">
                <a:solidFill>
                  <a:srgbClr val="C00000"/>
                </a:solidFill>
                <a:latin typeface="Arial"/>
                <a:cs typeface="Arial"/>
              </a:rPr>
              <a:t>4%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20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626363"/>
            <a:ext cx="4609338" cy="34556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01" y="0"/>
            <a:ext cx="822959" cy="822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68841" y="1"/>
            <a:ext cx="899159" cy="886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22777" y="0"/>
            <a:ext cx="2864357" cy="651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05655" y="394667"/>
            <a:ext cx="4002786" cy="693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84035" y="0"/>
            <a:ext cx="1907286" cy="651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99942" y="52196"/>
            <a:ext cx="3990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95" dirty="0"/>
              <a:t>DATA </a:t>
            </a:r>
            <a:r>
              <a:rPr spc="-35" dirty="0"/>
              <a:t>ANALYSIS</a:t>
            </a:r>
            <a:r>
              <a:rPr spc="-100" dirty="0"/>
              <a:t> </a:t>
            </a:r>
            <a:r>
              <a:rPr spc="-5" dirty="0"/>
              <a:t>SUBTEAM</a:t>
            </a:r>
          </a:p>
        </p:txBody>
      </p:sp>
      <p:sp>
        <p:nvSpPr>
          <p:cNvPr id="9" name="object 9"/>
          <p:cNvSpPr/>
          <p:nvPr/>
        </p:nvSpPr>
        <p:spPr>
          <a:xfrm>
            <a:off x="9813036" y="5597652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8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77171" y="5597652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939784" y="5597652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503920" y="5597652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66532" y="5597652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30668" y="5597652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93280" y="5597652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73953" y="5597652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7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813036" y="5355335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8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377171" y="5355335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939784" y="535533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503920" y="535533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066532" y="535533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630668" y="535533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193280" y="535533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473953" y="5355335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7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813036" y="5111496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377171" y="5111496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939784" y="5111496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503920" y="5111496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066532" y="5111496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630668" y="5111496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193280" y="5111496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73953" y="5111496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7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813036" y="4869179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377171" y="4869179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939784" y="4869179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503920" y="4869179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066532" y="4869179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630668" y="4869179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193280" y="4869179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473953" y="4869179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7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813036" y="4626864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377171" y="4626864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939784" y="4626864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503920" y="4626864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066532" y="4626864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630668" y="4626864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193280" y="4626864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473953" y="4626864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7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813036" y="4384547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9377171" y="4384547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939784" y="4384547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503920" y="4384547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066532" y="4384547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630668" y="4384547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193280" y="4384547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473953" y="4384547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7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377171" y="4142232"/>
            <a:ext cx="812800" cy="0"/>
          </a:xfrm>
          <a:custGeom>
            <a:avLst/>
            <a:gdLst/>
            <a:ahLst/>
            <a:cxnLst/>
            <a:rect l="l" t="t" r="r" b="b"/>
            <a:pathLst>
              <a:path w="812800">
                <a:moveTo>
                  <a:pt x="0" y="0"/>
                </a:moveTo>
                <a:lnTo>
                  <a:pt x="81229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939784" y="4142232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503920" y="4142232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8066532" y="4142232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193279" y="4142232"/>
            <a:ext cx="530860" cy="0"/>
          </a:xfrm>
          <a:custGeom>
            <a:avLst/>
            <a:gdLst/>
            <a:ahLst/>
            <a:cxnLst/>
            <a:rect l="l" t="t" r="r" b="b"/>
            <a:pathLst>
              <a:path w="530860">
                <a:moveTo>
                  <a:pt x="0" y="0"/>
                </a:moveTo>
                <a:lnTo>
                  <a:pt x="53035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473953" y="4142232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7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503920" y="3899915"/>
            <a:ext cx="1685925" cy="0"/>
          </a:xfrm>
          <a:custGeom>
            <a:avLst/>
            <a:gdLst/>
            <a:ahLst/>
            <a:cxnLst/>
            <a:rect l="l" t="t" r="r" b="b"/>
            <a:pathLst>
              <a:path w="1685925">
                <a:moveTo>
                  <a:pt x="0" y="0"/>
                </a:moveTo>
                <a:lnTo>
                  <a:pt x="168554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193280" y="3899915"/>
            <a:ext cx="966469" cy="0"/>
          </a:xfrm>
          <a:custGeom>
            <a:avLst/>
            <a:gdLst/>
            <a:ahLst/>
            <a:cxnLst/>
            <a:rect l="l" t="t" r="r" b="b"/>
            <a:pathLst>
              <a:path w="966470">
                <a:moveTo>
                  <a:pt x="0" y="0"/>
                </a:moveTo>
                <a:lnTo>
                  <a:pt x="966216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473953" y="3899915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7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193280" y="3657600"/>
            <a:ext cx="2996565" cy="0"/>
          </a:xfrm>
          <a:custGeom>
            <a:avLst/>
            <a:gdLst/>
            <a:ahLst/>
            <a:cxnLst/>
            <a:rect l="l" t="t" r="r" b="b"/>
            <a:pathLst>
              <a:path w="2996565">
                <a:moveTo>
                  <a:pt x="0" y="0"/>
                </a:moveTo>
                <a:lnTo>
                  <a:pt x="299618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473953" y="3657600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7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473952" y="3415284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37155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473952" y="3415285"/>
            <a:ext cx="3716020" cy="2425065"/>
          </a:xfrm>
          <a:custGeom>
            <a:avLst/>
            <a:gdLst/>
            <a:ahLst/>
            <a:cxnLst/>
            <a:rect l="l" t="t" r="r" b="b"/>
            <a:pathLst>
              <a:path w="3716020" h="2425065">
                <a:moveTo>
                  <a:pt x="0" y="2424684"/>
                </a:moveTo>
                <a:lnTo>
                  <a:pt x="3715511" y="2424684"/>
                </a:lnTo>
                <a:lnTo>
                  <a:pt x="3715511" y="0"/>
                </a:lnTo>
                <a:lnTo>
                  <a:pt x="0" y="0"/>
                </a:lnTo>
                <a:lnTo>
                  <a:pt x="0" y="242468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850379" y="3561588"/>
            <a:ext cx="342900" cy="2278380"/>
          </a:xfrm>
          <a:custGeom>
            <a:avLst/>
            <a:gdLst/>
            <a:ahLst/>
            <a:cxnLst/>
            <a:rect l="l" t="t" r="r" b="b"/>
            <a:pathLst>
              <a:path w="342900" h="2278379">
                <a:moveTo>
                  <a:pt x="0" y="2278380"/>
                </a:moveTo>
                <a:lnTo>
                  <a:pt x="342900" y="2278380"/>
                </a:lnTo>
                <a:lnTo>
                  <a:pt x="342900" y="0"/>
                </a:lnTo>
                <a:lnTo>
                  <a:pt x="0" y="0"/>
                </a:lnTo>
                <a:lnTo>
                  <a:pt x="0" y="22783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159496" y="3851147"/>
            <a:ext cx="344805" cy="1988820"/>
          </a:xfrm>
          <a:custGeom>
            <a:avLst/>
            <a:gdLst/>
            <a:ahLst/>
            <a:cxnLst/>
            <a:rect l="l" t="t" r="r" b="b"/>
            <a:pathLst>
              <a:path w="344804" h="1988820">
                <a:moveTo>
                  <a:pt x="0" y="1988820"/>
                </a:moveTo>
                <a:lnTo>
                  <a:pt x="344424" y="1988820"/>
                </a:lnTo>
                <a:lnTo>
                  <a:pt x="344424" y="0"/>
                </a:lnTo>
                <a:lnTo>
                  <a:pt x="0" y="0"/>
                </a:lnTo>
                <a:lnTo>
                  <a:pt x="0" y="198882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473952" y="5839967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37155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166485" y="3234818"/>
            <a:ext cx="180975" cy="2745623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R="5080" algn="r" defTabSz="914400">
              <a:spcBef>
                <a:spcPts val="570"/>
              </a:spcBef>
            </a:pPr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50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5080" algn="r" defTabSz="9144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45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5080" algn="r" defTabSz="9144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40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5080" algn="r" defTabSz="9144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35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5080" algn="r" defTabSz="914400">
              <a:spcBef>
                <a:spcPts val="465"/>
              </a:spcBef>
            </a:pPr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30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5080" algn="r" defTabSz="9144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25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5080" algn="r" defTabSz="9144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5080" algn="r" defTabSz="9144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15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5080" algn="r" defTabSz="9144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10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5715" algn="r" defTabSz="9144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5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5715" algn="r" defTabSz="914400">
              <a:spcBef>
                <a:spcPts val="465"/>
              </a:spcBef>
            </a:pPr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761099" y="2918917"/>
            <a:ext cx="290131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2000" u="heavy" spc="-49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OD’S BY </a:t>
            </a:r>
            <a:r>
              <a:rPr sz="2000" b="1" u="heavy" spc="-6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DAY </a:t>
            </a:r>
            <a:r>
              <a:rPr sz="20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2000" b="1" u="heavy" spc="-1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WEEK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356603" y="608380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0" y="44195"/>
                </a:moveTo>
                <a:lnTo>
                  <a:pt x="44196" y="44195"/>
                </a:lnTo>
                <a:lnTo>
                  <a:pt x="44196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851903" y="608380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0" y="44195"/>
                </a:moveTo>
                <a:lnTo>
                  <a:pt x="44196" y="44195"/>
                </a:lnTo>
                <a:lnTo>
                  <a:pt x="44196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377684" y="608380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0" y="44195"/>
                </a:moveTo>
                <a:lnTo>
                  <a:pt x="44196" y="44195"/>
                </a:lnTo>
                <a:lnTo>
                  <a:pt x="44196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055864" y="6083808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0" y="44195"/>
                </a:moveTo>
                <a:lnTo>
                  <a:pt x="45720" y="44195"/>
                </a:lnTo>
                <a:lnTo>
                  <a:pt x="45720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8651747" y="608380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0" y="44195"/>
                </a:moveTo>
                <a:lnTo>
                  <a:pt x="44196" y="44195"/>
                </a:lnTo>
                <a:lnTo>
                  <a:pt x="44196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083040" y="608380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0" y="44195"/>
                </a:moveTo>
                <a:lnTo>
                  <a:pt x="44196" y="44195"/>
                </a:lnTo>
                <a:lnTo>
                  <a:pt x="44196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9672828" y="608380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0" y="44195"/>
                </a:moveTo>
                <a:lnTo>
                  <a:pt x="44196" y="44195"/>
                </a:lnTo>
                <a:lnTo>
                  <a:pt x="44196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406388" y="6034533"/>
            <a:ext cx="3931920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sz="700" spc="-5" dirty="0">
                <a:solidFill>
                  <a:prstClr val="black"/>
                </a:solidFill>
                <a:latin typeface="Arial"/>
                <a:cs typeface="Arial"/>
              </a:rPr>
              <a:t>MONDAY </a:t>
            </a:r>
            <a:r>
              <a:rPr lang="en-US" sz="700" spc="-5" dirty="0">
                <a:solidFill>
                  <a:prstClr val="black"/>
                </a:solidFill>
                <a:latin typeface="Arial"/>
                <a:cs typeface="Arial"/>
              </a:rPr>
              <a:t>   </a:t>
            </a:r>
            <a:r>
              <a:rPr sz="700" spc="-5" dirty="0">
                <a:solidFill>
                  <a:prstClr val="black"/>
                </a:solidFill>
                <a:latin typeface="Arial"/>
                <a:cs typeface="Arial"/>
              </a:rPr>
              <a:t>TUESDAY </a:t>
            </a:r>
            <a:r>
              <a:rPr lang="en-US" sz="700" spc="-5" dirty="0">
                <a:solidFill>
                  <a:prstClr val="black"/>
                </a:solidFill>
                <a:latin typeface="Arial"/>
                <a:cs typeface="Arial"/>
              </a:rPr>
              <a:t>    </a:t>
            </a:r>
            <a:r>
              <a:rPr sz="700" spc="-5" dirty="0">
                <a:solidFill>
                  <a:prstClr val="black"/>
                </a:solidFill>
                <a:latin typeface="Arial"/>
                <a:cs typeface="Arial"/>
              </a:rPr>
              <a:t>WEDNESDAY </a:t>
            </a:r>
            <a:r>
              <a:rPr lang="en-US" sz="700" spc="-5" dirty="0">
                <a:solidFill>
                  <a:prstClr val="black"/>
                </a:solidFill>
                <a:latin typeface="Arial"/>
                <a:cs typeface="Arial"/>
              </a:rPr>
              <a:t>    </a:t>
            </a:r>
            <a:r>
              <a:rPr sz="700" spc="-5" dirty="0">
                <a:solidFill>
                  <a:prstClr val="black"/>
                </a:solidFill>
                <a:latin typeface="Arial"/>
                <a:cs typeface="Arial"/>
              </a:rPr>
              <a:t>THURSDAY </a:t>
            </a:r>
            <a:r>
              <a:rPr lang="en-US" sz="700" spc="-5" dirty="0">
                <a:solidFill>
                  <a:prstClr val="black"/>
                </a:solidFill>
                <a:latin typeface="Arial"/>
                <a:cs typeface="Arial"/>
              </a:rPr>
              <a:t>    </a:t>
            </a:r>
            <a:r>
              <a:rPr sz="700" spc="-5" dirty="0">
                <a:solidFill>
                  <a:prstClr val="black"/>
                </a:solidFill>
                <a:latin typeface="Arial"/>
                <a:cs typeface="Arial"/>
              </a:rPr>
              <a:t>FRIDAY</a:t>
            </a:r>
            <a:r>
              <a:rPr lang="en-US" sz="700" spc="-5" dirty="0">
                <a:solidFill>
                  <a:prstClr val="black"/>
                </a:solidFill>
                <a:latin typeface="Arial"/>
                <a:cs typeface="Arial"/>
              </a:rPr>
              <a:t>    </a:t>
            </a:r>
            <a:r>
              <a:rPr sz="700" spc="-5" dirty="0">
                <a:solidFill>
                  <a:prstClr val="black"/>
                </a:solidFill>
                <a:latin typeface="Arial"/>
                <a:cs typeface="Arial"/>
              </a:rPr>
              <a:t> SATURDAY</a:t>
            </a:r>
            <a:r>
              <a:rPr sz="700" spc="1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700" spc="11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700" spc="-5" dirty="0">
                <a:solidFill>
                  <a:prstClr val="black"/>
                </a:solidFill>
                <a:latin typeface="Arial"/>
                <a:cs typeface="Arial"/>
              </a:rPr>
              <a:t>SUNDAY</a:t>
            </a:r>
            <a:endParaRPr sz="7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931153" y="3588257"/>
            <a:ext cx="1835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9144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47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286245" y="4146803"/>
            <a:ext cx="344805" cy="1682496"/>
          </a:xfrm>
          <a:prstGeom prst="rect">
            <a:avLst/>
          </a:prstGeom>
          <a:solidFill>
            <a:srgbClr val="00AFEF"/>
          </a:solidFill>
        </p:spPr>
        <p:txBody>
          <a:bodyPr vert="horz" wrap="square" lIns="0" tIns="67310" rIns="0" bIns="0" rtlCol="0">
            <a:spAutoFit/>
          </a:bodyPr>
          <a:lstStyle/>
          <a:p>
            <a:pPr marL="89535" defTabSz="914400">
              <a:spcBef>
                <a:spcPts val="53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34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723632" y="4034028"/>
            <a:ext cx="342900" cy="1810512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1275" rIns="0" bIns="0" rtlCol="0">
            <a:spAutoFit/>
          </a:bodyPr>
          <a:lstStyle/>
          <a:p>
            <a:pPr marL="81915" defTabSz="914400">
              <a:spcBef>
                <a:spcPts val="325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37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250682" y="3865245"/>
            <a:ext cx="1835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9144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41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596883" y="4034028"/>
            <a:ext cx="342900" cy="1810512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0" rIns="0" bIns="0" rtlCol="0">
            <a:spAutoFit/>
          </a:bodyPr>
          <a:lstStyle/>
          <a:p>
            <a:pPr marL="95250" defTabSz="914400">
              <a:lnSpc>
                <a:spcPts val="1375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38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032748" y="4034028"/>
            <a:ext cx="344805" cy="1810512"/>
          </a:xfrm>
          <a:prstGeom prst="rect">
            <a:avLst/>
          </a:prstGeom>
          <a:solidFill>
            <a:srgbClr val="6FAC46"/>
          </a:solidFill>
        </p:spPr>
        <p:txBody>
          <a:bodyPr vert="horz" wrap="square" lIns="0" tIns="41275" rIns="0" bIns="0" rtlCol="0">
            <a:spAutoFit/>
          </a:bodyPr>
          <a:lstStyle/>
          <a:p>
            <a:pPr marL="80010" defTabSz="914400">
              <a:spcBef>
                <a:spcPts val="325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37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468612" y="4239767"/>
            <a:ext cx="344805" cy="1609344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12700" rIns="0" bIns="0" rtlCol="0">
            <a:spAutoFit/>
          </a:bodyPr>
          <a:lstStyle/>
          <a:p>
            <a:pPr marL="90805" defTabSz="9144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33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704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5439" y="1373758"/>
            <a:ext cx="1370330" cy="0"/>
          </a:xfrm>
          <a:custGeom>
            <a:avLst/>
            <a:gdLst/>
            <a:ahLst/>
            <a:cxnLst/>
            <a:rect l="l" t="t" r="r" b="b"/>
            <a:pathLst>
              <a:path w="1370330">
                <a:moveTo>
                  <a:pt x="0" y="0"/>
                </a:moveTo>
                <a:lnTo>
                  <a:pt x="1370076" y="0"/>
                </a:lnTo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4640" y="1198245"/>
            <a:ext cx="1471930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 defTabSz="914400">
              <a:spcBef>
                <a:spcPts val="105"/>
              </a:spcBef>
            </a:pPr>
            <a:r>
              <a:rPr sz="1100" b="1" spc="-15" dirty="0">
                <a:solidFill>
                  <a:prstClr val="black"/>
                </a:solidFill>
                <a:latin typeface="Arial"/>
                <a:cs typeface="Arial"/>
              </a:rPr>
              <a:t>MAR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r>
              <a:rPr sz="1050" b="1" baseline="27777" dirty="0">
                <a:solidFill>
                  <a:prstClr val="black"/>
                </a:solidFill>
                <a:latin typeface="Arial"/>
                <a:cs typeface="Arial"/>
              </a:rPr>
              <a:t>th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100" b="1" spc="-15" dirty="0">
                <a:solidFill>
                  <a:prstClr val="black"/>
                </a:solidFill>
                <a:latin typeface="Arial"/>
                <a:cs typeface="Arial"/>
              </a:rPr>
              <a:t>MAR</a:t>
            </a:r>
            <a:r>
              <a:rPr sz="1100" b="1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r>
              <a:rPr sz="1050" b="1" spc="7" baseline="27777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/>
            <a:endParaRPr sz="1150">
              <a:solidFill>
                <a:prstClr val="black"/>
              </a:solidFill>
              <a:latin typeface="Arial"/>
              <a:cs typeface="Arial"/>
            </a:endParaRPr>
          </a:p>
          <a:p>
            <a:pPr marL="222885" indent="-172720" defTabSz="914400">
              <a:buFontTx/>
              <a:buChar char="•"/>
              <a:tabLst>
                <a:tab pos="222885" algn="l"/>
                <a:tab pos="2235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OD’s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72640" y="1687829"/>
            <a:ext cx="15113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2085" indent="-172720" defTabSz="914400">
              <a:spcBef>
                <a:spcPts val="95"/>
              </a:spcBef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3 x UNK</a:t>
            </a:r>
            <a:r>
              <a:rPr sz="10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Opioid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72085" indent="-172720" defTabSz="914400"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 x Cocaine</a:t>
            </a:r>
            <a:r>
              <a:rPr sz="10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(Laced)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72085" indent="-172720" defTabSz="914400"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Fentanyl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72085" indent="-172720" defTabSz="914400"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Synthetic</a:t>
            </a:r>
            <a:r>
              <a:rPr sz="10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Marhuana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2740" y="2297429"/>
            <a:ext cx="150558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 defTabSz="914400">
              <a:spcBef>
                <a:spcPts val="95"/>
              </a:spcBef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Death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Naloxone</a:t>
            </a:r>
            <a:r>
              <a:rPr sz="10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Administered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9940" y="2601925"/>
            <a:ext cx="116840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 defTabSz="914400">
              <a:spcBef>
                <a:spcPts val="95"/>
              </a:spcBef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Single</a:t>
            </a:r>
            <a:r>
              <a:rPr sz="10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spcBef>
                <a:spcPts val="5"/>
              </a:spcBef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4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</a:t>
            </a:r>
            <a:r>
              <a:rPr sz="10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None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72253" y="1373758"/>
            <a:ext cx="542925" cy="0"/>
          </a:xfrm>
          <a:custGeom>
            <a:avLst/>
            <a:gdLst/>
            <a:ahLst/>
            <a:cxnLst/>
            <a:rect l="l" t="t" r="r" b="b"/>
            <a:pathLst>
              <a:path w="542925">
                <a:moveTo>
                  <a:pt x="0" y="0"/>
                </a:moveTo>
                <a:lnTo>
                  <a:pt x="542544" y="0"/>
                </a:lnTo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30214" y="1687829"/>
            <a:ext cx="118872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2085" indent="-172720" defTabSz="914400">
              <a:spcBef>
                <a:spcPts val="95"/>
              </a:spcBef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 x</a:t>
            </a:r>
            <a:r>
              <a:rPr sz="10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Heroin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72085" indent="-172720" defTabSz="914400"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 UNK</a:t>
            </a:r>
            <a:r>
              <a:rPr sz="10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(Opioid)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72085" indent="-172720" defTabSz="914400"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 Other</a:t>
            </a:r>
            <a:r>
              <a:rPr sz="10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(Opioid)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60314" y="2145029"/>
            <a:ext cx="162560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 defTabSz="914400">
              <a:spcBef>
                <a:spcPts val="95"/>
              </a:spcBef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</a:t>
            </a:r>
            <a:r>
              <a:rPr sz="100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Death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Naloxone</a:t>
            </a:r>
            <a:r>
              <a:rPr sz="10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Administered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4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71208" y="1373758"/>
            <a:ext cx="620395" cy="0"/>
          </a:xfrm>
          <a:custGeom>
            <a:avLst/>
            <a:gdLst/>
            <a:ahLst/>
            <a:cxnLst/>
            <a:rect l="l" t="t" r="r" b="b"/>
            <a:pathLst>
              <a:path w="620395">
                <a:moveTo>
                  <a:pt x="0" y="0"/>
                </a:moveTo>
                <a:lnTo>
                  <a:pt x="620267" y="0"/>
                </a:lnTo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0315" y="1535430"/>
            <a:ext cx="186943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 defTabSz="914400">
              <a:spcBef>
                <a:spcPts val="95"/>
              </a:spcBef>
              <a:buFontTx/>
              <a:buChar char="•"/>
              <a:tabLst>
                <a:tab pos="184785" algn="l"/>
                <a:tab pos="185420" algn="l"/>
                <a:tab pos="1811655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4 O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D’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59522" y="1535429"/>
            <a:ext cx="200787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defTabSz="91440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OD’s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3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Synthetic</a:t>
            </a:r>
            <a:r>
              <a:rPr sz="10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Marihuana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Heroin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0 x</a:t>
            </a:r>
            <a:r>
              <a:rPr sz="10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Death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Naloxone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Administered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Single</a:t>
            </a:r>
            <a:r>
              <a:rPr sz="10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3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49139" y="646177"/>
            <a:ext cx="2815590" cy="567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01539" y="996696"/>
            <a:ext cx="2510790" cy="61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25640" y="646177"/>
            <a:ext cx="636270" cy="5676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24001" y="0"/>
            <a:ext cx="822959" cy="822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768841" y="1"/>
            <a:ext cx="899159" cy="886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22777" y="0"/>
            <a:ext cx="2864357" cy="651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05655" y="394667"/>
            <a:ext cx="4002786" cy="693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84035" y="0"/>
            <a:ext cx="1907286" cy="6515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099942" y="52196"/>
            <a:ext cx="3990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95" dirty="0"/>
              <a:t>DATA </a:t>
            </a:r>
            <a:r>
              <a:rPr spc="-35" dirty="0"/>
              <a:t>ANALYSIS</a:t>
            </a:r>
            <a:r>
              <a:rPr spc="-100" dirty="0"/>
              <a:t> </a:t>
            </a:r>
            <a:r>
              <a:rPr spc="-5" dirty="0"/>
              <a:t>SUBTEAM</a:t>
            </a:r>
          </a:p>
        </p:txBody>
      </p:sp>
      <p:sp>
        <p:nvSpPr>
          <p:cNvPr id="22" name="object 22"/>
          <p:cNvSpPr/>
          <p:nvPr/>
        </p:nvSpPr>
        <p:spPr>
          <a:xfrm>
            <a:off x="3773423" y="1373758"/>
            <a:ext cx="1370330" cy="0"/>
          </a:xfrm>
          <a:custGeom>
            <a:avLst/>
            <a:gdLst/>
            <a:ahLst/>
            <a:cxnLst/>
            <a:rect l="l" t="t" r="r" b="b"/>
            <a:pathLst>
              <a:path w="1370329">
                <a:moveTo>
                  <a:pt x="0" y="0"/>
                </a:moveTo>
                <a:lnTo>
                  <a:pt x="1370076" y="0"/>
                </a:lnTo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97478" y="709677"/>
            <a:ext cx="4358005" cy="682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0" algn="ctr" defTabSz="914400">
              <a:spcBef>
                <a:spcPts val="105"/>
              </a:spcBef>
            </a:pPr>
            <a:r>
              <a:rPr sz="20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2023 SPIKE ALERTS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r>
              <a:rPr sz="2000" b="1" spc="-1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9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76200" defTabSz="914400">
              <a:spcBef>
                <a:spcPts val="1445"/>
              </a:spcBef>
              <a:tabLst>
                <a:tab pos="1875155" algn="l"/>
                <a:tab pos="3674110" algn="l"/>
              </a:tabLst>
            </a:pPr>
            <a:r>
              <a:rPr sz="1100" b="1" spc="-15" dirty="0">
                <a:solidFill>
                  <a:prstClr val="black"/>
                </a:solidFill>
                <a:latin typeface="Arial"/>
                <a:cs typeface="Arial"/>
              </a:rPr>
              <a:t>MAR 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14</a:t>
            </a:r>
            <a:r>
              <a:rPr sz="1050" b="1" spc="7" baseline="27777" dirty="0">
                <a:solidFill>
                  <a:prstClr val="black"/>
                </a:solidFill>
                <a:latin typeface="Arial"/>
                <a:cs typeface="Arial"/>
              </a:rPr>
              <a:t>th 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1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prstClr val="black"/>
                </a:solidFill>
                <a:latin typeface="Arial"/>
                <a:cs typeface="Arial"/>
              </a:rPr>
              <a:t>MAR</a:t>
            </a:r>
            <a:r>
              <a:rPr sz="1100" b="1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r>
              <a:rPr sz="1050" b="1" spc="7" baseline="27777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:	</a:t>
            </a:r>
            <a:r>
              <a:rPr sz="1100" b="1" spc="-15" dirty="0">
                <a:solidFill>
                  <a:prstClr val="black"/>
                </a:solidFill>
                <a:latin typeface="Arial"/>
                <a:cs typeface="Arial"/>
              </a:rPr>
              <a:t>APR</a:t>
            </a:r>
            <a:r>
              <a:rPr sz="1100" b="1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050" b="1" spc="7" baseline="27777" dirty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:	</a:t>
            </a:r>
            <a:r>
              <a:rPr sz="1100" b="1" spc="-15" dirty="0">
                <a:solidFill>
                  <a:prstClr val="black"/>
                </a:solidFill>
                <a:latin typeface="Arial"/>
                <a:cs typeface="Arial"/>
              </a:rPr>
              <a:t>APR</a:t>
            </a:r>
            <a:r>
              <a:rPr sz="1100" b="1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19</a:t>
            </a:r>
            <a:r>
              <a:rPr sz="1050" b="1" baseline="27777" dirty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60977" y="1535429"/>
            <a:ext cx="15252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 defTabSz="914400">
              <a:spcBef>
                <a:spcPts val="95"/>
              </a:spcBef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OD’s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 UNK</a:t>
            </a:r>
            <a:r>
              <a:rPr sz="10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Opioid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 x</a:t>
            </a:r>
            <a:r>
              <a:rPr sz="10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Heroin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</a:t>
            </a:r>
            <a:r>
              <a:rPr sz="10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Fentanyl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60978" y="2145029"/>
            <a:ext cx="16262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 defTabSz="914400">
              <a:spcBef>
                <a:spcPts val="95"/>
              </a:spcBef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Death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Naloxone</a:t>
            </a:r>
            <a:r>
              <a:rPr sz="10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Administered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3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Single</a:t>
            </a:r>
            <a:r>
              <a:rPr sz="10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10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73423" y="3259963"/>
            <a:ext cx="1263650" cy="0"/>
          </a:xfrm>
          <a:custGeom>
            <a:avLst/>
            <a:gdLst/>
            <a:ahLst/>
            <a:cxnLst/>
            <a:rect l="l" t="t" r="r" b="b"/>
            <a:pathLst>
              <a:path w="1263650">
                <a:moveTo>
                  <a:pt x="0" y="0"/>
                </a:moveTo>
                <a:lnTo>
                  <a:pt x="1263396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35577" y="3084957"/>
            <a:ext cx="133985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defTabSz="914400">
              <a:spcBef>
                <a:spcPts val="105"/>
              </a:spcBef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JUL 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r>
              <a:rPr sz="1050" b="1" spc="7" baseline="27777" dirty="0">
                <a:solidFill>
                  <a:prstClr val="black"/>
                </a:solidFill>
                <a:latin typeface="Arial"/>
                <a:cs typeface="Arial"/>
              </a:rPr>
              <a:t>th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JUL</a:t>
            </a:r>
            <a:r>
              <a:rPr sz="1100" b="1" spc="-1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r>
              <a:rPr sz="1050" b="1" spc="7" baseline="27777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60977" y="3421761"/>
            <a:ext cx="165862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 defTabSz="914400">
              <a:spcBef>
                <a:spcPts val="95"/>
              </a:spcBef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8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OD’s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6 x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Heroin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 x Other</a:t>
            </a:r>
            <a:r>
              <a:rPr sz="10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(Opioid)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Death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Naloxone</a:t>
            </a:r>
            <a:r>
              <a:rPr sz="10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Administered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18177" y="4184141"/>
            <a:ext cx="11684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 defTabSz="914400">
              <a:spcBef>
                <a:spcPts val="95"/>
              </a:spcBef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Single</a:t>
            </a:r>
            <a:r>
              <a:rPr sz="10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6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607559" y="3259963"/>
            <a:ext cx="1199515" cy="0"/>
          </a:xfrm>
          <a:custGeom>
            <a:avLst/>
            <a:gdLst/>
            <a:ahLst/>
            <a:cxnLst/>
            <a:rect l="l" t="t" r="r" b="b"/>
            <a:pathLst>
              <a:path w="1199514">
                <a:moveTo>
                  <a:pt x="0" y="0"/>
                </a:moveTo>
                <a:lnTo>
                  <a:pt x="1199388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70220" y="3084957"/>
            <a:ext cx="127508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defTabSz="914400">
              <a:spcBef>
                <a:spcPts val="105"/>
              </a:spcBef>
            </a:pP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AUG 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050" b="1" spc="7" baseline="27777" dirty="0">
                <a:solidFill>
                  <a:prstClr val="black"/>
                </a:solidFill>
                <a:latin typeface="Arial"/>
                <a:cs typeface="Arial"/>
              </a:rPr>
              <a:t>th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AUG</a:t>
            </a:r>
            <a:r>
              <a:rPr sz="1100" b="1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r>
              <a:rPr sz="1050" b="1" spc="7" baseline="27777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95620" y="3421761"/>
            <a:ext cx="1658620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 defTabSz="914400">
              <a:spcBef>
                <a:spcPts val="95"/>
              </a:spcBef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OD’s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Heroin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 x</a:t>
            </a:r>
            <a:r>
              <a:rPr sz="10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Cocaine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 x Other</a:t>
            </a:r>
            <a:r>
              <a:rPr sz="10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(Opioid)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Death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Naloxone</a:t>
            </a:r>
            <a:r>
              <a:rPr sz="10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Administered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52820" y="4336541"/>
            <a:ext cx="11684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 defTabSz="914400">
              <a:spcBef>
                <a:spcPts val="95"/>
              </a:spcBef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Single</a:t>
            </a:r>
            <a:r>
              <a:rPr sz="10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4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441691" y="3259963"/>
            <a:ext cx="1355090" cy="0"/>
          </a:xfrm>
          <a:custGeom>
            <a:avLst/>
            <a:gdLst/>
            <a:ahLst/>
            <a:cxnLst/>
            <a:rect l="l" t="t" r="r" b="b"/>
            <a:pathLst>
              <a:path w="1355090">
                <a:moveTo>
                  <a:pt x="0" y="0"/>
                </a:moveTo>
                <a:lnTo>
                  <a:pt x="1354836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04480" y="3084957"/>
            <a:ext cx="143129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defTabSz="914400">
              <a:spcBef>
                <a:spcPts val="105"/>
              </a:spcBef>
            </a:pP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AUG 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r>
              <a:rPr sz="1050" b="1" spc="7" baseline="27777" dirty="0">
                <a:solidFill>
                  <a:prstClr val="black"/>
                </a:solidFill>
                <a:latin typeface="Arial"/>
                <a:cs typeface="Arial"/>
              </a:rPr>
              <a:t>th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AUG</a:t>
            </a:r>
            <a:r>
              <a:rPr sz="11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13</a:t>
            </a:r>
            <a:r>
              <a:rPr sz="1050" b="1" spc="7" baseline="27777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29881" y="3421761"/>
            <a:ext cx="1908175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 defTabSz="914400">
              <a:spcBef>
                <a:spcPts val="95"/>
              </a:spcBef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9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OD’s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3 x</a:t>
            </a:r>
            <a:r>
              <a:rPr sz="10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Heroin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 x UNK</a:t>
            </a:r>
            <a:r>
              <a:rPr sz="10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(Opioid)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3 x Other</a:t>
            </a:r>
            <a:r>
              <a:rPr sz="10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(Opioid)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</a:t>
            </a:r>
            <a:r>
              <a:rPr sz="10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Methamphetamine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Death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Naloxone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Administered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3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Single</a:t>
            </a:r>
            <a:r>
              <a:rPr sz="10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41985" lvl="1" indent="-172720" defTabSz="914400">
              <a:buFontTx/>
              <a:buChar char="•"/>
              <a:tabLst>
                <a:tab pos="641985" algn="l"/>
                <a:tab pos="6426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6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10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708492" y="5478017"/>
            <a:ext cx="1355090" cy="0"/>
          </a:xfrm>
          <a:custGeom>
            <a:avLst/>
            <a:gdLst/>
            <a:ahLst/>
            <a:cxnLst/>
            <a:rect l="l" t="t" r="r" b="b"/>
            <a:pathLst>
              <a:path w="1355090">
                <a:moveTo>
                  <a:pt x="0" y="0"/>
                </a:moveTo>
                <a:lnTo>
                  <a:pt x="1354874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708492" y="3251200"/>
            <a:ext cx="1294130" cy="0"/>
          </a:xfrm>
          <a:custGeom>
            <a:avLst/>
            <a:gdLst/>
            <a:ahLst/>
            <a:cxnLst/>
            <a:rect l="l" t="t" r="r" b="b"/>
            <a:pathLst>
              <a:path w="1294130">
                <a:moveTo>
                  <a:pt x="0" y="0"/>
                </a:moveTo>
                <a:lnTo>
                  <a:pt x="1293914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57604" y="3076194"/>
            <a:ext cx="13957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 defTabSz="914400">
              <a:spcBef>
                <a:spcPts val="105"/>
              </a:spcBef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JUN 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29</a:t>
            </a:r>
            <a:r>
              <a:rPr sz="1050" b="1" spc="7" baseline="27777" dirty="0">
                <a:solidFill>
                  <a:prstClr val="black"/>
                </a:solidFill>
                <a:latin typeface="Arial"/>
                <a:cs typeface="Arial"/>
              </a:rPr>
              <a:t>th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JUN</a:t>
            </a:r>
            <a:r>
              <a:rPr sz="1100" b="1" spc="-1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r>
              <a:rPr sz="1050" b="1" baseline="27777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/>
            <a:endParaRPr sz="1150">
              <a:solidFill>
                <a:prstClr val="black"/>
              </a:solidFill>
              <a:latin typeface="Arial"/>
              <a:cs typeface="Arial"/>
            </a:endParaRPr>
          </a:p>
          <a:p>
            <a:pPr marL="222885" indent="-172720" defTabSz="914400">
              <a:buFontTx/>
              <a:buChar char="•"/>
              <a:tabLst>
                <a:tab pos="222885" algn="l"/>
                <a:tab pos="2235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OD’s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65908" y="3565652"/>
            <a:ext cx="1537970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2085" indent="-172720" defTabSz="914400">
              <a:spcBef>
                <a:spcPts val="95"/>
              </a:spcBef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Fentanyl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72085" indent="-172720" defTabSz="914400"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Heroin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72085" indent="-172720" defTabSz="914400"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 x</a:t>
            </a:r>
            <a:r>
              <a:rPr sz="10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Methamphetamine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72085" indent="-172720" defTabSz="914400"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Synthetic</a:t>
            </a:r>
            <a:r>
              <a:rPr sz="10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Marihuana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72085" indent="-172720" defTabSz="914400"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 Other</a:t>
            </a:r>
            <a:r>
              <a:rPr sz="10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(Opioid)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72085" indent="-172720" defTabSz="914400">
              <a:buFontTx/>
              <a:buChar char="•"/>
              <a:tabLst>
                <a:tab pos="172085" algn="l"/>
                <a:tab pos="1727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Cocaine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95705" y="4480052"/>
            <a:ext cx="150558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 defTabSz="914400">
              <a:spcBef>
                <a:spcPts val="95"/>
              </a:spcBef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Death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84785" indent="-172720" defTabSz="914400">
              <a:buFontTx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Naloxone</a:t>
            </a:r>
            <a:r>
              <a:rPr sz="10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Administered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644905" y="4785106"/>
            <a:ext cx="2072005" cy="1947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2785" indent="-172720" defTabSz="914400">
              <a:spcBef>
                <a:spcPts val="95"/>
              </a:spcBef>
              <a:buFontTx/>
              <a:buChar char="•"/>
              <a:tabLst>
                <a:tab pos="692785" algn="l"/>
                <a:tab pos="693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Single</a:t>
            </a:r>
            <a:r>
              <a:rPr sz="10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92785" indent="-172720" defTabSz="914400">
              <a:buFontTx/>
              <a:buChar char="•"/>
              <a:tabLst>
                <a:tab pos="692785" algn="l"/>
                <a:tab pos="693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4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92785" indent="-172720" defTabSz="914400">
              <a:buFontTx/>
              <a:buChar char="•"/>
              <a:tabLst>
                <a:tab pos="692785" algn="l"/>
                <a:tab pos="693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 x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None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3500" defTabSz="914400">
              <a:spcBef>
                <a:spcPts val="490"/>
              </a:spcBef>
            </a:pP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AUG 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16</a:t>
            </a:r>
            <a:r>
              <a:rPr sz="1050" b="1" spc="7" baseline="27777" dirty="0">
                <a:solidFill>
                  <a:prstClr val="black"/>
                </a:solidFill>
                <a:latin typeface="Arial"/>
                <a:cs typeface="Arial"/>
              </a:rPr>
              <a:t>th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100" b="1" spc="-20" dirty="0">
                <a:solidFill>
                  <a:prstClr val="black"/>
                </a:solidFill>
                <a:latin typeface="Arial"/>
                <a:cs typeface="Arial"/>
              </a:rPr>
              <a:t>AUG</a:t>
            </a:r>
            <a:r>
              <a:rPr sz="11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17</a:t>
            </a:r>
            <a:r>
              <a:rPr sz="1050" b="1" baseline="27777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/>
            <a:endParaRPr sz="1150">
              <a:solidFill>
                <a:prstClr val="black"/>
              </a:solidFill>
              <a:latin typeface="Arial"/>
              <a:cs typeface="Arial"/>
            </a:endParaRPr>
          </a:p>
          <a:p>
            <a:pPr marL="235585" indent="-172720" defTabSz="914400">
              <a:buFontTx/>
              <a:buChar char="•"/>
              <a:tabLst>
                <a:tab pos="235585" algn="l"/>
                <a:tab pos="2362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OD’s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92785" lvl="1" indent="-172720" defTabSz="914400">
              <a:buFontTx/>
              <a:buChar char="•"/>
              <a:tabLst>
                <a:tab pos="692785" algn="l"/>
                <a:tab pos="693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3 x</a:t>
            </a:r>
            <a:r>
              <a:rPr sz="10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Heroin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92785" lvl="1" indent="-172720" defTabSz="914400">
              <a:buFontTx/>
              <a:buChar char="•"/>
              <a:tabLst>
                <a:tab pos="692785" algn="l"/>
                <a:tab pos="693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Synthetic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Marihuana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235585" indent="-172720" defTabSz="914400">
              <a:buFontTx/>
              <a:buChar char="•"/>
              <a:tabLst>
                <a:tab pos="235585" algn="l"/>
                <a:tab pos="2362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Death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235585" indent="-172720" defTabSz="914400">
              <a:spcBef>
                <a:spcPts val="5"/>
              </a:spcBef>
              <a:buFontTx/>
              <a:buChar char="•"/>
              <a:tabLst>
                <a:tab pos="235585" algn="l"/>
                <a:tab pos="2362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Naloxone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Administered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92785" lvl="1" indent="-172720" defTabSz="914400">
              <a:buFontTx/>
              <a:buChar char="•"/>
              <a:tabLst>
                <a:tab pos="692785" algn="l"/>
                <a:tab pos="693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1 x</a:t>
            </a:r>
            <a:r>
              <a:rPr sz="1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None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692785" lvl="1" indent="-172720" defTabSz="914400">
              <a:buFontTx/>
              <a:buChar char="•"/>
              <a:tabLst>
                <a:tab pos="692785" algn="l"/>
                <a:tab pos="693420" algn="l"/>
              </a:tabLst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4 x </a:t>
            </a:r>
            <a:r>
              <a:rPr sz="1000" spc="-1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10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Dose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27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966815A-BD8D-A55F-3058-02252B5D6183}"/>
              </a:ext>
            </a:extLst>
          </p:cNvPr>
          <p:cNvSpPr txBox="1"/>
          <p:nvPr/>
        </p:nvSpPr>
        <p:spPr>
          <a:xfrm>
            <a:off x="6514043" y="2418261"/>
            <a:ext cx="5573181" cy="34616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Roberto Gonzalez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Director of Harm Reduction Services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ACR Health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28" name="Picture 4" descr="ACR Health">
            <a:extLst>
              <a:ext uri="{FF2B5EF4-FFF2-40B4-BE49-F238E27FC236}">
                <a16:creationId xmlns:a16="http://schemas.microsoft.com/office/drawing/2014/main" id="{3864CB68-88E6-3AF7-ADD6-9BA4D825B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32" y="2418261"/>
            <a:ext cx="3200400" cy="10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281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966815A-BD8D-A55F-3058-02252B5D6183}"/>
              </a:ext>
            </a:extLst>
          </p:cNvPr>
          <p:cNvSpPr txBox="1"/>
          <p:nvPr/>
        </p:nvSpPr>
        <p:spPr>
          <a:xfrm>
            <a:off x="6514043" y="2418261"/>
            <a:ext cx="5573181" cy="34616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Robert M. Maciol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Oneida County Sheriff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A red and white sheriff badge&#10;&#10;Description automatically generated">
            <a:extLst>
              <a:ext uri="{FF2B5EF4-FFF2-40B4-BE49-F238E27FC236}">
                <a16:creationId xmlns:a16="http://schemas.microsoft.com/office/drawing/2014/main" id="{1899A24D-B49C-7B21-2FEB-735CAD68E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32" y="1760220"/>
            <a:ext cx="323055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45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966815A-BD8D-A55F-3058-02252B5D6183}"/>
              </a:ext>
            </a:extLst>
          </p:cNvPr>
          <p:cNvSpPr txBox="1"/>
          <p:nvPr/>
        </p:nvSpPr>
        <p:spPr>
          <a:xfrm>
            <a:off x="6446982" y="2418261"/>
            <a:ext cx="5640243" cy="34616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Jody McIntosh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Director of Community Engagement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Taylor Mann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Associate Director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Asha Carroll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Senior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Director, Digital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AutoShape 2" descr="Home">
            <a:extLst>
              <a:ext uri="{FF2B5EF4-FFF2-40B4-BE49-F238E27FC236}">
                <a16:creationId xmlns:a16="http://schemas.microsoft.com/office/drawing/2014/main" id="{FD159F70-7CBF-F44D-1B4A-DD3AD50BAE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90775" y="2524125"/>
            <a:ext cx="3857625" cy="127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3CD9734C-DD97-C269-70B8-A996BC35C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32" y="2685072"/>
            <a:ext cx="3200400" cy="77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047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F1748CA-8FEE-4659-B1FD-944D8E653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640" y="2184400"/>
            <a:ext cx="7284955" cy="2479040"/>
          </a:xfrm>
        </p:spPr>
        <p:txBody>
          <a:bodyPr/>
          <a:lstStyle>
            <a:defPPr>
              <a:defRPr lang="en-US"/>
            </a:defPPr>
            <a:lvl1pPr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215895" indent="-215895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2pPr>
            <a:lvl3pPr marL="548468" indent="-345273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3pPr>
            <a:lvl4pPr marL="548468" indent="-345273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4pPr>
            <a:lvl5pPr marL="548468" indent="-345273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5pPr>
            <a:lvl6pPr marL="1142971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6pPr>
            <a:lvl7pPr marL="1371566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7pPr>
            <a:lvl8pPr marL="1600160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8pPr>
            <a:lvl9pPr marL="1828754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9pPr>
          </a:lstStyle>
          <a:p>
            <a:r>
              <a:rPr lang="en-US" sz="4800">
                <a:latin typeface="+mj-lt"/>
              </a:rPr>
              <a:t>All of Us Oneida:</a:t>
            </a:r>
            <a:br>
              <a:rPr lang="en-US" sz="4800">
                <a:latin typeface="+mj-lt"/>
              </a:rPr>
            </a:br>
            <a:r>
              <a:rPr lang="en-US" sz="4800">
                <a:latin typeface="+mj-lt"/>
              </a:rPr>
              <a:t>Oneida County </a:t>
            </a:r>
            <a:br>
              <a:rPr lang="en-US" sz="4800">
                <a:latin typeface="+mj-lt"/>
              </a:rPr>
            </a:br>
            <a:r>
              <a:rPr lang="en-US" sz="4800">
                <a:latin typeface="+mj-lt"/>
              </a:rPr>
              <a:t>Anti-Stigma Campaign</a:t>
            </a:r>
            <a:endParaRPr lang="en-IE" sz="4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3A6702-EC64-EB2F-72B5-97995A69C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6963" y="4878329"/>
            <a:ext cx="5086067" cy="1228591"/>
          </a:xfrm>
        </p:spPr>
        <p:txBody>
          <a:bodyPr/>
          <a:lstStyle>
            <a:defPPr>
              <a:defRPr lang="en-US"/>
            </a:defPPr>
            <a:lvl1pPr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215895" indent="-215895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2pPr>
            <a:lvl3pPr marL="548468" indent="-345273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3pPr>
            <a:lvl4pPr marL="548468" indent="-345273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4pPr>
            <a:lvl5pPr marL="548468" indent="-345273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5pPr>
            <a:lvl6pPr marL="1142971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6pPr>
            <a:lvl7pPr marL="1371566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7pPr>
            <a:lvl8pPr marL="1600160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8pPr>
            <a:lvl9pPr marL="1828754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9pPr>
          </a:lstStyle>
          <a:p>
            <a:r>
              <a:rPr lang="en-US" sz="2100" b="0">
                <a:latin typeface="Proxima Nova"/>
              </a:rPr>
              <a:t>Asha Carroll</a:t>
            </a:r>
            <a:endParaRPr lang="en-US" sz="2100" b="0"/>
          </a:p>
          <a:p>
            <a:r>
              <a:rPr lang="en-US" sz="2100" b="0">
                <a:latin typeface="Proxima Nova"/>
              </a:rPr>
              <a:t>Taylor Mann</a:t>
            </a:r>
            <a:endParaRPr lang="en-US" sz="2100" b="0"/>
          </a:p>
          <a:p>
            <a:r>
              <a:rPr lang="en-US" sz="2100" b="0">
                <a:latin typeface="Proxima Nova"/>
              </a:rPr>
              <a:t>Jody McIntosh</a:t>
            </a:r>
          </a:p>
          <a:p>
            <a:r>
              <a:rPr lang="en-US" sz="1600" b="0">
                <a:latin typeface="Proxima Nova"/>
              </a:rPr>
              <a:t>National Stigma Initiative, Shatterproof</a:t>
            </a:r>
            <a:endParaRPr lang="en-US" sz="2000" b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8290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4933-DF62-8544-9E08-987FF68DE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49" y="480621"/>
            <a:ext cx="10464800" cy="744256"/>
          </a:xfrm>
          <a:noFill/>
        </p:spPr>
        <p:txBody>
          <a:bodyPr/>
          <a:lstStyle/>
          <a:p>
            <a:pPr marL="232828" indent="-232828">
              <a:lnSpc>
                <a:spcPct val="100000"/>
              </a:lnSpc>
            </a:pPr>
            <a:r>
              <a:rPr lang="en-US" sz="3733"/>
              <a:t>What is Addiction Stigma?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A2A0B-D0E0-B41B-3934-784B2E1BA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342896-E9FE-8C42-BCED-7A82E1761550}" type="slidenum">
              <a:rPr kumimoji="0" lang="en-IE" sz="1067" b="0" i="0" u="none" strike="noStrike" kern="1200" cap="none" spc="0" normalizeH="0" baseline="0" noProof="0" smtClean="0">
                <a:ln>
                  <a:noFill/>
                </a:ln>
                <a:solidFill>
                  <a:srgbClr val="2CD5C3"/>
                </a:solidFill>
                <a:effectLst/>
                <a:uLnTx/>
                <a:uFillTx/>
                <a:latin typeface="Helvetica Neue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067" b="0" i="0" u="none" strike="noStrike" kern="1200" cap="none" spc="0" normalizeH="0" baseline="0" noProof="0">
              <a:ln>
                <a:noFill/>
              </a:ln>
              <a:solidFill>
                <a:srgbClr val="2CD5C3"/>
              </a:solidFill>
              <a:effectLst/>
              <a:uLnTx/>
              <a:uFillTx/>
              <a:latin typeface="Helvetica Neue Medium"/>
            </a:endParaRP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4DC546E1-1A49-9146-A2C6-20F35C0DE4F3}"/>
              </a:ext>
            </a:extLst>
          </p:cNvPr>
          <p:cNvGraphicFramePr>
            <a:graphicFrameLocks/>
          </p:cNvGraphicFramePr>
          <p:nvPr/>
        </p:nvGraphicFramePr>
        <p:xfrm>
          <a:off x="1004166" y="3649127"/>
          <a:ext cx="9826625" cy="1398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D2FCF8-1AF5-ABC3-60A3-3E6DC6C5F16F}"/>
              </a:ext>
            </a:extLst>
          </p:cNvPr>
          <p:cNvSpPr txBox="1"/>
          <p:nvPr/>
        </p:nvSpPr>
        <p:spPr>
          <a:xfrm>
            <a:off x="2416283" y="1572838"/>
            <a:ext cx="7002391" cy="173695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41E41">
                    <a:lumMod val="10000"/>
                  </a:srgbClr>
                </a:solidFill>
                <a:effectLst/>
                <a:uLnTx/>
                <a:uFillTx/>
                <a:latin typeface="Proxima Nova"/>
              </a:rPr>
              <a:t>Stigma is a socially and culturally constructed process that reproduces inequalities and is perpetuated by the exercise of social, economic, and political power</a:t>
            </a:r>
            <a:r>
              <a:rPr kumimoji="0" lang="en-US" sz="1050" b="1" i="0" u="none" strike="noStrike" kern="1200" cap="none" spc="0" normalizeH="0" baseline="30000" noProof="0">
                <a:ln>
                  <a:noFill/>
                </a:ln>
                <a:solidFill>
                  <a:srgbClr val="041E41">
                    <a:lumMod val="10000"/>
                  </a:srgbClr>
                </a:solidFill>
                <a:effectLst/>
                <a:uLnTx/>
                <a:uFillTx/>
                <a:latin typeface="Proxima Nova"/>
              </a:rPr>
              <a:t>1</a:t>
            </a:r>
            <a:endParaRPr kumimoji="0" lang="en-US" sz="1050" b="0" i="0" u="none" strike="noStrike" kern="1200" cap="none" spc="0" normalizeH="0" baseline="30000" noProof="0">
              <a:ln>
                <a:noFill/>
              </a:ln>
              <a:solidFill>
                <a:srgbClr val="041E41">
                  <a:lumMod val="10000"/>
                </a:srgbClr>
              </a:solidFill>
              <a:effectLst/>
              <a:uLnTx/>
              <a:uFillTx/>
              <a:latin typeface="Proxima Nov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637" b="0" i="0" u="none" strike="noStrike" kern="1200" cap="none" spc="0" normalizeH="0" baseline="0" noProof="0">
              <a:ln>
                <a:noFill/>
              </a:ln>
              <a:solidFill>
                <a:srgbClr val="041E41">
                  <a:lumMod val="10000"/>
                </a:srgbClr>
              </a:solidFill>
              <a:effectLst/>
              <a:uLnTx/>
              <a:uFillTx/>
              <a:latin typeface="Helvetica Neue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>
                <a:ln>
                  <a:noFill/>
                </a:ln>
                <a:solidFill>
                  <a:srgbClr val="041E41">
                    <a:lumMod val="10000"/>
                  </a:srgbClr>
                </a:solidFill>
                <a:effectLst/>
                <a:uLnTx/>
                <a:uFillTx/>
                <a:latin typeface="Helvetica Neue Medium"/>
              </a:rPr>
              <a:t>It is a barrier to receiving healthcare and engaging in help-seeking behaviors, and results in discrimination and exclusion.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D49C42-E66B-6522-3452-CFBBAB9A19F6}"/>
              </a:ext>
            </a:extLst>
          </p:cNvPr>
          <p:cNvSpPr txBox="1"/>
          <p:nvPr/>
        </p:nvSpPr>
        <p:spPr>
          <a:xfrm>
            <a:off x="979449" y="5774473"/>
            <a:ext cx="9879979" cy="4124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19150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306"/>
                </a:solidFill>
                <a:effectLst/>
                <a:uLnTx/>
                <a:uFillTx/>
                <a:latin typeface="Proxima Nova"/>
              </a:rPr>
              <a:t>1. Stutterheim, S. E., van der Kooij, Y. L., Crutzen, R., Ruiter, R. A. C., Bos, A. E. R., &amp; Kok, G. (2022). Applying principles of systematic behavior change to stigma reduction: Intervention Mapping as a guide to developing, implementing, and evaluating stigma interventions. PsyArXiv. Preprint. DOI: 10.31234/osf.io/5b89q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5580770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C2A8A-9CB2-4674-A32F-FB982C8E8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99FE5-9E12-46E1-B762-54FE6FFDE2D2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2CD5C3"/>
                </a:solidFill>
                <a:effectLst/>
                <a:uLnTx/>
                <a:uFillTx/>
                <a:latin typeface="Helvetica Neue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CD5C3"/>
              </a:solidFill>
              <a:effectLst/>
              <a:uLnTx/>
              <a:uFillTx/>
              <a:latin typeface="Helvetica Neue Medium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84E7CA4-BA9B-5EFD-2310-494F77473AB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68621" y="1533221"/>
          <a:ext cx="9955971" cy="4939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DD2BA22-7CDA-EABE-5A4F-0A533857C312}"/>
              </a:ext>
            </a:extLst>
          </p:cNvPr>
          <p:cNvSpPr txBox="1">
            <a:spLocks/>
          </p:cNvSpPr>
          <p:nvPr/>
        </p:nvSpPr>
        <p:spPr>
          <a:xfrm>
            <a:off x="1524000" y="-1"/>
            <a:ext cx="9144000" cy="6858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marL="230188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+mn-lt"/>
                <a:ea typeface="Museo 700" panose="02000000000000000000" pitchFamily="2" charset="0"/>
                <a:cs typeface="Museo 700" panose="02000000000000000000" pitchFamily="2" charset="0"/>
              </a:defRPr>
            </a:lvl1pPr>
          </a:lstStyle>
          <a:p>
            <a:pPr marL="230182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Types of Stigma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87124-22A3-105A-6885-2658EEAE1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49" y="480621"/>
            <a:ext cx="10464800" cy="744256"/>
          </a:xfrm>
          <a:noFill/>
        </p:spPr>
        <p:txBody>
          <a:bodyPr/>
          <a:lstStyle/>
          <a:p>
            <a:pPr marL="232828" indent="-232828">
              <a:lnSpc>
                <a:spcPct val="100000"/>
              </a:lnSpc>
            </a:pPr>
            <a:r>
              <a:rPr lang="en-US" sz="3733">
                <a:latin typeface="+mj-lt"/>
              </a:rPr>
              <a:t>Types of Addiction Stigma</a:t>
            </a:r>
          </a:p>
        </p:txBody>
      </p:sp>
    </p:spTree>
    <p:extLst>
      <p:ext uri="{BB962C8B-B14F-4D97-AF65-F5344CB8AC3E}">
        <p14:creationId xmlns:p14="http://schemas.microsoft.com/office/powerpoint/2010/main" val="3031821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76C85-9DD4-1F62-6562-B3015053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532" y="2383732"/>
            <a:ext cx="10140776" cy="2988915"/>
          </a:xfrm>
        </p:spPr>
        <p:txBody>
          <a:bodyPr lIns="0" tIns="0" rIns="0" bIns="0" anchor="ctr"/>
          <a:lstStyle>
            <a:defPPr>
              <a:defRPr lang="en-US"/>
            </a:defPPr>
            <a:lvl1pPr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215895" indent="-215895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2pPr>
            <a:lvl3pPr marL="548468" indent="-345273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3pPr>
            <a:lvl4pPr marL="548468" indent="-345273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4pPr>
            <a:lvl5pPr marL="548468" indent="-345273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5pPr>
            <a:lvl6pPr marL="1142971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6pPr>
            <a:lvl7pPr marL="1371566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7pPr>
            <a:lvl8pPr marL="1600160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8pPr>
            <a:lvl9pPr marL="1828754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9pPr>
          </a:lstStyle>
          <a:p>
            <a:r>
              <a:rPr lang="en-US" sz="6000">
                <a:latin typeface="Proxima Nova"/>
              </a:rPr>
              <a:t>Campaign Framework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303833215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5FE1B2C-7BC1-4AE2-9A50-2A4A70A9D6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7E8244A-2C81-4C0E-A929-3EC8EFF355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58724" y="457200"/>
            <a:ext cx="11274552" cy="59436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974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B6B94-4BCB-E3B4-D259-29F4ED8FA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798" y="963507"/>
            <a:ext cx="5968181" cy="493885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AGENDA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1471400" lvl="8" indent="0">
              <a:buNone/>
            </a:pPr>
            <a:r>
              <a:rPr lang="en-US" dirty="0">
                <a:latin typeface="+mj-lt"/>
              </a:rPr>
              <a:t>Welcome &amp; Introduction</a:t>
            </a:r>
          </a:p>
          <a:p>
            <a:pPr marL="1471400" lvl="8" indent="0">
              <a:buNone/>
            </a:pPr>
            <a:r>
              <a:rPr lang="en-US" dirty="0">
                <a:latin typeface="+mj-lt"/>
              </a:rPr>
              <a:t>Partner Updates &amp; Discussion</a:t>
            </a:r>
          </a:p>
          <a:p>
            <a:pPr marL="1471400" lvl="8" indent="0">
              <a:buNone/>
            </a:pPr>
            <a:r>
              <a:rPr lang="en-US" dirty="0">
                <a:latin typeface="+mj-lt"/>
              </a:rPr>
              <a:t>Overdose Awareness Day Highlights</a:t>
            </a:r>
          </a:p>
          <a:p>
            <a:pPr marL="1471400" lvl="8" indent="0">
              <a:buNone/>
            </a:pPr>
            <a:r>
              <a:rPr lang="en-US" dirty="0">
                <a:latin typeface="+mj-lt"/>
              </a:rPr>
              <a:t>Closing Remarks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3A770C-3CC8-6B4A-EF0B-B10763282C42}"/>
              </a:ext>
            </a:extLst>
          </p:cNvPr>
          <p:cNvCxnSpPr/>
          <p:nvPr/>
        </p:nvCxnSpPr>
        <p:spPr>
          <a:xfrm>
            <a:off x="4961401" y="1985554"/>
            <a:ext cx="0" cy="3017520"/>
          </a:xfrm>
          <a:prstGeom prst="line">
            <a:avLst/>
          </a:prstGeom>
          <a:ln w="44450">
            <a:solidFill>
              <a:srgbClr val="BFB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838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2">
            <a:extLst>
              <a:ext uri="{FF2B5EF4-FFF2-40B4-BE49-F238E27FC236}">
                <a16:creationId xmlns:a16="http://schemas.microsoft.com/office/drawing/2014/main" id="{7A09E9CA-85D0-4A59-8FD9-E8EF8D2B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513" y="982775"/>
            <a:ext cx="84963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US" sz="2400" b="0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</a:rPr>
              <a:t>All of Us Oneida is 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</a:rPr>
              <a:t>urated WITH community, </a:t>
            </a:r>
            <a:endParaRPr kumimoji="0" lang="en-US" sz="2267" b="0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</a:rPr>
              <a:t>driven BY community</a:t>
            </a: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6082" name="Google Shape;208;g9acf49680b_0_1426">
            <a:extLst>
              <a:ext uri="{FF2B5EF4-FFF2-40B4-BE49-F238E27FC236}">
                <a16:creationId xmlns:a16="http://schemas.microsoft.com/office/drawing/2014/main" id="{FC9F57C1-D9DE-36AB-6595-EDE1DDE83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685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30188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230188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useo 700" panose="02000000000000000000" pitchFamily="2" charset="0"/>
                <a:cs typeface="Museo 700" panose="02000000000000000000" pitchFamily="2" charset="0"/>
              </a:rPr>
              <a:t>Collective Impact: Campaign Components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5583B1-CDC9-6795-E497-83A2ED492901}"/>
              </a:ext>
            </a:extLst>
          </p:cNvPr>
          <p:cNvGrpSpPr/>
          <p:nvPr/>
        </p:nvGrpSpPr>
        <p:grpSpPr>
          <a:xfrm>
            <a:off x="2368552" y="1907683"/>
            <a:ext cx="7454901" cy="3683000"/>
            <a:chOff x="2368552" y="2487232"/>
            <a:chExt cx="7454901" cy="3683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0DFE3E-E730-C587-57AA-50679ACEC5AD}"/>
                </a:ext>
              </a:extLst>
            </p:cNvPr>
            <p:cNvGrpSpPr/>
            <p:nvPr/>
          </p:nvGrpSpPr>
          <p:grpSpPr>
            <a:xfrm>
              <a:off x="2368552" y="2487232"/>
              <a:ext cx="7454901" cy="3683000"/>
              <a:chOff x="2368552" y="2476500"/>
              <a:chExt cx="7454901" cy="3683000"/>
            </a:xfrm>
          </p:grpSpPr>
          <p:grpSp>
            <p:nvGrpSpPr>
              <p:cNvPr id="46083" name="Grupo 5">
                <a:extLst>
                  <a:ext uri="{FF2B5EF4-FFF2-40B4-BE49-F238E27FC236}">
                    <a16:creationId xmlns:a16="http://schemas.microsoft.com/office/drawing/2014/main" id="{51E003B1-34C7-7EB2-8105-7F750142B9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68552" y="2476500"/>
                <a:ext cx="7454901" cy="3683000"/>
                <a:chOff x="1422400" y="1127125"/>
                <a:chExt cx="9320212" cy="4603749"/>
              </a:xfrm>
            </p:grpSpPr>
            <p:sp>
              <p:nvSpPr>
                <p:cNvPr id="8" name="Google Shape;84;p13">
                  <a:extLst>
                    <a:ext uri="{FF2B5EF4-FFF2-40B4-BE49-F238E27FC236}">
                      <a16:creationId xmlns:a16="http://schemas.microsoft.com/office/drawing/2014/main" id="{3473E983-FC20-C1D7-14E9-87E788896095}"/>
                    </a:ext>
                  </a:extLst>
                </p:cNvPr>
                <p:cNvSpPr/>
                <p:nvPr/>
              </p:nvSpPr>
              <p:spPr>
                <a:xfrm>
                  <a:off x="5193355" y="2444750"/>
                  <a:ext cx="2070056" cy="1966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562" extrusionOk="0">
                      <a:moveTo>
                        <a:pt x="519" y="143"/>
                      </a:moveTo>
                      <a:cubicBezTo>
                        <a:pt x="527" y="143"/>
                        <a:pt x="534" y="143"/>
                        <a:pt x="539" y="150"/>
                      </a:cubicBezTo>
                      <a:cubicBezTo>
                        <a:pt x="542" y="154"/>
                        <a:pt x="544" y="159"/>
                        <a:pt x="547" y="164"/>
                      </a:cubicBezTo>
                      <a:cubicBezTo>
                        <a:pt x="555" y="177"/>
                        <a:pt x="569" y="177"/>
                        <a:pt x="579" y="165"/>
                      </a:cubicBezTo>
                      <a:cubicBezTo>
                        <a:pt x="588" y="154"/>
                        <a:pt x="592" y="138"/>
                        <a:pt x="591" y="123"/>
                      </a:cubicBezTo>
                      <a:cubicBezTo>
                        <a:pt x="592" y="108"/>
                        <a:pt x="588" y="92"/>
                        <a:pt x="579" y="81"/>
                      </a:cubicBezTo>
                      <a:cubicBezTo>
                        <a:pt x="569" y="69"/>
                        <a:pt x="555" y="69"/>
                        <a:pt x="547" y="82"/>
                      </a:cubicBezTo>
                      <a:cubicBezTo>
                        <a:pt x="544" y="87"/>
                        <a:pt x="542" y="92"/>
                        <a:pt x="539" y="96"/>
                      </a:cubicBezTo>
                      <a:cubicBezTo>
                        <a:pt x="534" y="103"/>
                        <a:pt x="527" y="103"/>
                        <a:pt x="519" y="103"/>
                      </a:cubicBezTo>
                      <a:cubicBezTo>
                        <a:pt x="514" y="103"/>
                        <a:pt x="512" y="99"/>
                        <a:pt x="510" y="96"/>
                      </a:cubicBezTo>
                      <a:cubicBezTo>
                        <a:pt x="510" y="0"/>
                        <a:pt x="510" y="0"/>
                        <a:pt x="51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02"/>
                        <a:pt x="0" y="402"/>
                        <a:pt x="0" y="402"/>
                      </a:cubicBezTo>
                      <a:cubicBezTo>
                        <a:pt x="7" y="392"/>
                        <a:pt x="19" y="386"/>
                        <a:pt x="31" y="386"/>
                      </a:cubicBezTo>
                      <a:cubicBezTo>
                        <a:pt x="43" y="386"/>
                        <a:pt x="54" y="392"/>
                        <a:pt x="62" y="401"/>
                      </a:cubicBezTo>
                      <a:cubicBezTo>
                        <a:pt x="74" y="415"/>
                        <a:pt x="80" y="434"/>
                        <a:pt x="79" y="456"/>
                      </a:cubicBezTo>
                      <a:cubicBezTo>
                        <a:pt x="80" y="478"/>
                        <a:pt x="74" y="497"/>
                        <a:pt x="62" y="511"/>
                      </a:cubicBezTo>
                      <a:cubicBezTo>
                        <a:pt x="54" y="520"/>
                        <a:pt x="43" y="526"/>
                        <a:pt x="31" y="526"/>
                      </a:cubicBezTo>
                      <a:cubicBezTo>
                        <a:pt x="19" y="526"/>
                        <a:pt x="7" y="520"/>
                        <a:pt x="0" y="510"/>
                      </a:cubicBezTo>
                      <a:cubicBezTo>
                        <a:pt x="0" y="562"/>
                        <a:pt x="0" y="562"/>
                        <a:pt x="0" y="562"/>
                      </a:cubicBezTo>
                      <a:cubicBezTo>
                        <a:pt x="510" y="562"/>
                        <a:pt x="510" y="562"/>
                        <a:pt x="510" y="562"/>
                      </a:cubicBezTo>
                      <a:cubicBezTo>
                        <a:pt x="510" y="150"/>
                        <a:pt x="510" y="150"/>
                        <a:pt x="510" y="150"/>
                      </a:cubicBezTo>
                      <a:cubicBezTo>
                        <a:pt x="512" y="147"/>
                        <a:pt x="514" y="143"/>
                        <a:pt x="519" y="143"/>
                      </a:cubicBezTo>
                      <a:close/>
                    </a:path>
                  </a:pathLst>
                </a:custGeom>
                <a:solidFill>
                  <a:schemeClr val="accent3">
                    <a:alpha val="75000"/>
                  </a:schemeClr>
                </a:solidFill>
                <a:ln>
                  <a:noFill/>
                </a:ln>
              </p:spPr>
              <p:txBody>
                <a:bodyPr spcFirstLastPara="1"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041E41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" name="Google Shape;85;p13">
                  <a:extLst>
                    <a:ext uri="{FF2B5EF4-FFF2-40B4-BE49-F238E27FC236}">
                      <a16:creationId xmlns:a16="http://schemas.microsoft.com/office/drawing/2014/main" id="{1C2552CF-5CBE-21DD-6C3F-242512A502BC}"/>
                    </a:ext>
                  </a:extLst>
                </p:cNvPr>
                <p:cNvSpPr/>
                <p:nvPr/>
              </p:nvSpPr>
              <p:spPr>
                <a:xfrm>
                  <a:off x="5193355" y="4411266"/>
                  <a:ext cx="1782272" cy="1319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" h="377" extrusionOk="0">
                      <a:moveTo>
                        <a:pt x="0" y="333"/>
                      </a:moveTo>
                      <a:cubicBezTo>
                        <a:pt x="0" y="358"/>
                        <a:pt x="19" y="377"/>
                        <a:pt x="44" y="377"/>
                      </a:cubicBezTo>
                      <a:cubicBezTo>
                        <a:pt x="466" y="377"/>
                        <a:pt x="466" y="377"/>
                        <a:pt x="466" y="377"/>
                      </a:cubicBezTo>
                      <a:cubicBezTo>
                        <a:pt x="491" y="377"/>
                        <a:pt x="510" y="358"/>
                        <a:pt x="510" y="333"/>
                      </a:cubicBezTo>
                      <a:cubicBezTo>
                        <a:pt x="510" y="0"/>
                        <a:pt x="510" y="0"/>
                        <a:pt x="51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041E41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" name="Google Shape;86;p13">
                  <a:extLst>
                    <a:ext uri="{FF2B5EF4-FFF2-40B4-BE49-F238E27FC236}">
                      <a16:creationId xmlns:a16="http://schemas.microsoft.com/office/drawing/2014/main" id="{DA6D030F-654C-38AF-7CD9-F470CC539D09}"/>
                    </a:ext>
                  </a:extLst>
                </p:cNvPr>
                <p:cNvSpPr/>
                <p:nvPr/>
              </p:nvSpPr>
              <p:spPr>
                <a:xfrm>
                  <a:off x="5193355" y="1127125"/>
                  <a:ext cx="1782272" cy="131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" h="377" extrusionOk="0">
                      <a:moveTo>
                        <a:pt x="510" y="44"/>
                      </a:moveTo>
                      <a:cubicBezTo>
                        <a:pt x="510" y="20"/>
                        <a:pt x="491" y="0"/>
                        <a:pt x="466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19" y="0"/>
                        <a:pt x="0" y="20"/>
                        <a:pt x="0" y="44"/>
                      </a:cubicBezTo>
                      <a:cubicBezTo>
                        <a:pt x="0" y="377"/>
                        <a:pt x="0" y="377"/>
                        <a:pt x="0" y="377"/>
                      </a:cubicBezTo>
                      <a:cubicBezTo>
                        <a:pt x="510" y="377"/>
                        <a:pt x="510" y="377"/>
                        <a:pt x="510" y="377"/>
                      </a:cubicBezTo>
                      <a:lnTo>
                        <a:pt x="510" y="4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041E41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094" name="Google Shape;87;p13">
                  <a:extLst>
                    <a:ext uri="{FF2B5EF4-FFF2-40B4-BE49-F238E27FC236}">
                      <a16:creationId xmlns:a16="http://schemas.microsoft.com/office/drawing/2014/main" id="{E8F2EC29-508B-502E-24B8-2D268FF014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16987" y="4411662"/>
                  <a:ext cx="1825625" cy="1319212"/>
                </a:xfrm>
                <a:custGeom>
                  <a:avLst/>
                  <a:gdLst>
                    <a:gd name="T0" fmla="*/ 0 w 522"/>
                    <a:gd name="T1" fmla="*/ 0 h 377"/>
                    <a:gd name="T2" fmla="*/ 0 w 522"/>
                    <a:gd name="T3" fmla="*/ 1165246 h 377"/>
                    <a:gd name="T4" fmla="*/ 153884 w 522"/>
                    <a:gd name="T5" fmla="*/ 1319212 h 377"/>
                    <a:gd name="T6" fmla="*/ 1563323 w 522"/>
                    <a:gd name="T7" fmla="*/ 1319212 h 377"/>
                    <a:gd name="T8" fmla="*/ 1825625 w 522"/>
                    <a:gd name="T9" fmla="*/ 1060269 h 377"/>
                    <a:gd name="T10" fmla="*/ 1825625 w 522"/>
                    <a:gd name="T11" fmla="*/ 0 h 377"/>
                    <a:gd name="T12" fmla="*/ 0 w 522"/>
                    <a:gd name="T13" fmla="*/ 0 h 37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22" h="377" extrusionOk="0">
                      <a:moveTo>
                        <a:pt x="0" y="0"/>
                      </a:moveTo>
                      <a:cubicBezTo>
                        <a:pt x="0" y="333"/>
                        <a:pt x="0" y="333"/>
                        <a:pt x="0" y="333"/>
                      </a:cubicBezTo>
                      <a:cubicBezTo>
                        <a:pt x="0" y="358"/>
                        <a:pt x="20" y="377"/>
                        <a:pt x="44" y="377"/>
                      </a:cubicBezTo>
                      <a:cubicBezTo>
                        <a:pt x="447" y="377"/>
                        <a:pt x="447" y="377"/>
                        <a:pt x="447" y="377"/>
                      </a:cubicBezTo>
                      <a:cubicBezTo>
                        <a:pt x="488" y="377"/>
                        <a:pt x="522" y="344"/>
                        <a:pt x="522" y="303"/>
                      </a:cubicBezTo>
                      <a:cubicBezTo>
                        <a:pt x="522" y="0"/>
                        <a:pt x="522" y="0"/>
                        <a:pt x="52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Helvetica Neue Medium"/>
                  </a:endParaRPr>
                </a:p>
              </p:txBody>
            </p:sp>
            <p:sp>
              <p:nvSpPr>
                <p:cNvPr id="46095" name="Google Shape;88;p13">
                  <a:extLst>
                    <a:ext uri="{FF2B5EF4-FFF2-40B4-BE49-F238E27FC236}">
                      <a16:creationId xmlns:a16="http://schemas.microsoft.com/office/drawing/2014/main" id="{3E558307-E94F-51B3-9221-75E72C23565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16987" y="2444750"/>
                  <a:ext cx="1825625" cy="1966912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US" altLang="es-US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5C5D5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  <p:sp>
              <p:nvSpPr>
                <p:cNvPr id="46096" name="Google Shape;89;p13">
                  <a:extLst>
                    <a:ext uri="{FF2B5EF4-FFF2-40B4-BE49-F238E27FC236}">
                      <a16:creationId xmlns:a16="http://schemas.microsoft.com/office/drawing/2014/main" id="{AAD5AC33-1E78-FD43-7975-6F03033B52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16986" y="1127125"/>
                  <a:ext cx="1825626" cy="1317625"/>
                </a:xfrm>
                <a:custGeom>
                  <a:avLst/>
                  <a:gdLst>
                    <a:gd name="T0" fmla="*/ 1825626 w 522"/>
                    <a:gd name="T1" fmla="*/ 262127 h 377"/>
                    <a:gd name="T2" fmla="*/ 1563323 w 522"/>
                    <a:gd name="T3" fmla="*/ 0 h 377"/>
                    <a:gd name="T4" fmla="*/ 153884 w 522"/>
                    <a:gd name="T5" fmla="*/ 0 h 377"/>
                    <a:gd name="T6" fmla="*/ 0 w 522"/>
                    <a:gd name="T7" fmla="*/ 153781 h 377"/>
                    <a:gd name="T8" fmla="*/ 0 w 522"/>
                    <a:gd name="T9" fmla="*/ 387948 h 377"/>
                    <a:gd name="T10" fmla="*/ 111916 w 522"/>
                    <a:gd name="T11" fmla="*/ 332028 h 377"/>
                    <a:gd name="T12" fmla="*/ 220334 w 522"/>
                    <a:gd name="T13" fmla="*/ 384453 h 377"/>
                    <a:gd name="T14" fmla="*/ 279789 w 522"/>
                    <a:gd name="T15" fmla="*/ 576679 h 377"/>
                    <a:gd name="T16" fmla="*/ 220334 w 522"/>
                    <a:gd name="T17" fmla="*/ 768906 h 377"/>
                    <a:gd name="T18" fmla="*/ 111916 w 522"/>
                    <a:gd name="T19" fmla="*/ 821331 h 377"/>
                    <a:gd name="T20" fmla="*/ 0 w 522"/>
                    <a:gd name="T21" fmla="*/ 765411 h 377"/>
                    <a:gd name="T22" fmla="*/ 0 w 522"/>
                    <a:gd name="T23" fmla="*/ 1317625 h 377"/>
                    <a:gd name="T24" fmla="*/ 1825626 w 522"/>
                    <a:gd name="T25" fmla="*/ 1317625 h 377"/>
                    <a:gd name="T26" fmla="*/ 1825626 w 522"/>
                    <a:gd name="T27" fmla="*/ 262127 h 37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522" h="377" extrusionOk="0">
                      <a:moveTo>
                        <a:pt x="522" y="75"/>
                      </a:moveTo>
                      <a:cubicBezTo>
                        <a:pt x="522" y="33"/>
                        <a:pt x="488" y="0"/>
                        <a:pt x="447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20" y="0"/>
                        <a:pt x="0" y="20"/>
                        <a:pt x="0" y="44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8" y="101"/>
                        <a:pt x="19" y="95"/>
                        <a:pt x="32" y="95"/>
                      </a:cubicBezTo>
                      <a:cubicBezTo>
                        <a:pt x="43" y="95"/>
                        <a:pt x="55" y="100"/>
                        <a:pt x="63" y="110"/>
                      </a:cubicBezTo>
                      <a:cubicBezTo>
                        <a:pt x="74" y="124"/>
                        <a:pt x="80" y="143"/>
                        <a:pt x="80" y="165"/>
                      </a:cubicBezTo>
                      <a:cubicBezTo>
                        <a:pt x="80" y="187"/>
                        <a:pt x="74" y="206"/>
                        <a:pt x="63" y="220"/>
                      </a:cubicBezTo>
                      <a:cubicBezTo>
                        <a:pt x="55" y="229"/>
                        <a:pt x="43" y="235"/>
                        <a:pt x="32" y="235"/>
                      </a:cubicBezTo>
                      <a:cubicBezTo>
                        <a:pt x="19" y="235"/>
                        <a:pt x="8" y="229"/>
                        <a:pt x="0" y="219"/>
                      </a:cubicBezTo>
                      <a:cubicBezTo>
                        <a:pt x="0" y="377"/>
                        <a:pt x="0" y="377"/>
                        <a:pt x="0" y="377"/>
                      </a:cubicBezTo>
                      <a:cubicBezTo>
                        <a:pt x="522" y="377"/>
                        <a:pt x="522" y="377"/>
                        <a:pt x="522" y="377"/>
                      </a:cubicBezTo>
                      <a:lnTo>
                        <a:pt x="522" y="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Helvetica Neue Medium"/>
                  </a:endParaRPr>
                </a:p>
              </p:txBody>
            </p:sp>
            <p:sp>
              <p:nvSpPr>
                <p:cNvPr id="14" name="Google Shape;90;p13">
                  <a:extLst>
                    <a:ext uri="{FF2B5EF4-FFF2-40B4-BE49-F238E27FC236}">
                      <a16:creationId xmlns:a16="http://schemas.microsoft.com/office/drawing/2014/main" id="{F2DD2CA2-3E9D-B61D-31C0-8F2EA1B34A46}"/>
                    </a:ext>
                  </a:extLst>
                </p:cNvPr>
                <p:cNvSpPr/>
                <p:nvPr/>
              </p:nvSpPr>
              <p:spPr>
                <a:xfrm>
                  <a:off x="1422400" y="1127125"/>
                  <a:ext cx="1819982" cy="131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377" extrusionOk="0">
                      <a:moveTo>
                        <a:pt x="520" y="44"/>
                      </a:moveTo>
                      <a:cubicBezTo>
                        <a:pt x="520" y="20"/>
                        <a:pt x="500" y="0"/>
                        <a:pt x="476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34" y="0"/>
                        <a:pt x="0" y="33"/>
                        <a:pt x="0" y="75"/>
                      </a:cubicBezTo>
                      <a:cubicBezTo>
                        <a:pt x="0" y="377"/>
                        <a:pt x="0" y="377"/>
                        <a:pt x="0" y="377"/>
                      </a:cubicBezTo>
                      <a:cubicBezTo>
                        <a:pt x="520" y="377"/>
                        <a:pt x="520" y="377"/>
                        <a:pt x="520" y="377"/>
                      </a:cubicBezTo>
                      <a:lnTo>
                        <a:pt x="520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41E41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91;p13">
                  <a:extLst>
                    <a:ext uri="{FF2B5EF4-FFF2-40B4-BE49-F238E27FC236}">
                      <a16:creationId xmlns:a16="http://schemas.microsoft.com/office/drawing/2014/main" id="{2C2CBC4E-A772-4A19-B356-B7F123886F74}"/>
                    </a:ext>
                  </a:extLst>
                </p:cNvPr>
                <p:cNvSpPr txBox="1"/>
                <p:nvPr/>
              </p:nvSpPr>
              <p:spPr>
                <a:xfrm>
                  <a:off x="1422400" y="2444750"/>
                  <a:ext cx="1819982" cy="1966516"/>
                </a:xfrm>
                <a:prstGeom prst="rect">
                  <a:avLst/>
                </a:prstGeom>
                <a:solidFill>
                  <a:schemeClr val="accent2">
                    <a:alpha val="75156"/>
                  </a:schemeClr>
                </a:solidFill>
                <a:ln>
                  <a:noFill/>
                </a:ln>
              </p:spPr>
              <p:txBody>
                <a:bodyPr spcFirstLastPara="1"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41E41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" name="Google Shape;92;p13">
                  <a:extLst>
                    <a:ext uri="{FF2B5EF4-FFF2-40B4-BE49-F238E27FC236}">
                      <a16:creationId xmlns:a16="http://schemas.microsoft.com/office/drawing/2014/main" id="{1D00DD51-6E4D-AD0C-BF9D-B06CA874B79A}"/>
                    </a:ext>
                  </a:extLst>
                </p:cNvPr>
                <p:cNvSpPr/>
                <p:nvPr/>
              </p:nvSpPr>
              <p:spPr>
                <a:xfrm>
                  <a:off x="1422400" y="4411266"/>
                  <a:ext cx="2101812" cy="1319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377" extrusionOk="0">
                      <a:moveTo>
                        <a:pt x="0" y="303"/>
                      </a:moveTo>
                      <a:cubicBezTo>
                        <a:pt x="0" y="344"/>
                        <a:pt x="34" y="377"/>
                        <a:pt x="75" y="377"/>
                      </a:cubicBezTo>
                      <a:cubicBezTo>
                        <a:pt x="476" y="377"/>
                        <a:pt x="476" y="377"/>
                        <a:pt x="476" y="377"/>
                      </a:cubicBezTo>
                      <a:cubicBezTo>
                        <a:pt x="500" y="377"/>
                        <a:pt x="520" y="358"/>
                        <a:pt x="520" y="333"/>
                      </a:cubicBezTo>
                      <a:cubicBezTo>
                        <a:pt x="520" y="258"/>
                        <a:pt x="520" y="258"/>
                        <a:pt x="520" y="258"/>
                      </a:cubicBezTo>
                      <a:cubicBezTo>
                        <a:pt x="521" y="255"/>
                        <a:pt x="524" y="251"/>
                        <a:pt x="528" y="251"/>
                      </a:cubicBezTo>
                      <a:cubicBezTo>
                        <a:pt x="536" y="251"/>
                        <a:pt x="543" y="251"/>
                        <a:pt x="548" y="258"/>
                      </a:cubicBezTo>
                      <a:cubicBezTo>
                        <a:pt x="551" y="262"/>
                        <a:pt x="553" y="267"/>
                        <a:pt x="556" y="272"/>
                      </a:cubicBezTo>
                      <a:cubicBezTo>
                        <a:pt x="565" y="284"/>
                        <a:pt x="579" y="284"/>
                        <a:pt x="589" y="273"/>
                      </a:cubicBezTo>
                      <a:cubicBezTo>
                        <a:pt x="598" y="261"/>
                        <a:pt x="601" y="246"/>
                        <a:pt x="601" y="231"/>
                      </a:cubicBezTo>
                      <a:cubicBezTo>
                        <a:pt x="601" y="216"/>
                        <a:pt x="598" y="200"/>
                        <a:pt x="589" y="189"/>
                      </a:cubicBezTo>
                      <a:cubicBezTo>
                        <a:pt x="579" y="177"/>
                        <a:pt x="565" y="177"/>
                        <a:pt x="556" y="190"/>
                      </a:cubicBezTo>
                      <a:cubicBezTo>
                        <a:pt x="553" y="194"/>
                        <a:pt x="551" y="199"/>
                        <a:pt x="548" y="204"/>
                      </a:cubicBezTo>
                      <a:cubicBezTo>
                        <a:pt x="543" y="211"/>
                        <a:pt x="536" y="211"/>
                        <a:pt x="528" y="211"/>
                      </a:cubicBezTo>
                      <a:cubicBezTo>
                        <a:pt x="524" y="211"/>
                        <a:pt x="521" y="207"/>
                        <a:pt x="520" y="204"/>
                      </a:cubicBezTo>
                      <a:cubicBezTo>
                        <a:pt x="520" y="0"/>
                        <a:pt x="520" y="0"/>
                        <a:pt x="5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0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041E41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100" name="Google Shape;93;p13">
                  <a:extLst>
                    <a:ext uri="{FF2B5EF4-FFF2-40B4-BE49-F238E27FC236}">
                      <a16:creationId xmlns:a16="http://schemas.microsoft.com/office/drawing/2014/main" id="{1B4130C1-38DD-7081-2D2B-733DDCE6B5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6437" y="2444750"/>
                  <a:ext cx="1779587" cy="1966912"/>
                </a:xfrm>
                <a:custGeom>
                  <a:avLst/>
                  <a:gdLst>
                    <a:gd name="T0" fmla="*/ 0 w 509"/>
                    <a:gd name="T1" fmla="*/ 0 h 562"/>
                    <a:gd name="T2" fmla="*/ 0 w 509"/>
                    <a:gd name="T3" fmla="*/ 241489 h 562"/>
                    <a:gd name="T4" fmla="*/ 108383 w 509"/>
                    <a:gd name="T5" fmla="*/ 185492 h 562"/>
                    <a:gd name="T6" fmla="*/ 220263 w 509"/>
                    <a:gd name="T7" fmla="*/ 237989 h 562"/>
                    <a:gd name="T8" fmla="*/ 279699 w 509"/>
                    <a:gd name="T9" fmla="*/ 430481 h 562"/>
                    <a:gd name="T10" fmla="*/ 220263 w 509"/>
                    <a:gd name="T11" fmla="*/ 622972 h 562"/>
                    <a:gd name="T12" fmla="*/ 108383 w 509"/>
                    <a:gd name="T13" fmla="*/ 675470 h 562"/>
                    <a:gd name="T14" fmla="*/ 0 w 509"/>
                    <a:gd name="T15" fmla="*/ 619472 h 562"/>
                    <a:gd name="T16" fmla="*/ 0 w 509"/>
                    <a:gd name="T17" fmla="*/ 1966912 h 562"/>
                    <a:gd name="T18" fmla="*/ 1779587 w 509"/>
                    <a:gd name="T19" fmla="*/ 1966912 h 562"/>
                    <a:gd name="T20" fmla="*/ 1779587 w 509"/>
                    <a:gd name="T21" fmla="*/ 0 h 562"/>
                    <a:gd name="T22" fmla="*/ 0 w 509"/>
                    <a:gd name="T23" fmla="*/ 0 h 56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09" h="562" extrusionOk="0">
                      <a:moveTo>
                        <a:pt x="0" y="0"/>
                      </a:move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8" y="59"/>
                        <a:pt x="19" y="53"/>
                        <a:pt x="31" y="53"/>
                      </a:cubicBezTo>
                      <a:cubicBezTo>
                        <a:pt x="43" y="53"/>
                        <a:pt x="55" y="59"/>
                        <a:pt x="63" y="68"/>
                      </a:cubicBezTo>
                      <a:cubicBezTo>
                        <a:pt x="74" y="82"/>
                        <a:pt x="80" y="101"/>
                        <a:pt x="80" y="123"/>
                      </a:cubicBezTo>
                      <a:cubicBezTo>
                        <a:pt x="80" y="145"/>
                        <a:pt x="74" y="164"/>
                        <a:pt x="63" y="178"/>
                      </a:cubicBezTo>
                      <a:cubicBezTo>
                        <a:pt x="55" y="187"/>
                        <a:pt x="43" y="193"/>
                        <a:pt x="31" y="193"/>
                      </a:cubicBezTo>
                      <a:cubicBezTo>
                        <a:pt x="19" y="193"/>
                        <a:pt x="8" y="187"/>
                        <a:pt x="0" y="177"/>
                      </a:cubicBezTo>
                      <a:cubicBezTo>
                        <a:pt x="0" y="562"/>
                        <a:pt x="0" y="562"/>
                        <a:pt x="0" y="562"/>
                      </a:cubicBezTo>
                      <a:cubicBezTo>
                        <a:pt x="509" y="562"/>
                        <a:pt x="509" y="562"/>
                        <a:pt x="509" y="562"/>
                      </a:cubicBezTo>
                      <a:cubicBezTo>
                        <a:pt x="509" y="0"/>
                        <a:pt x="509" y="0"/>
                        <a:pt x="50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>
                    <a:lumMod val="90000"/>
                    <a:alpha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Helvetica Neue Medium"/>
                  </a:endParaRPr>
                </a:p>
              </p:txBody>
            </p:sp>
            <p:sp>
              <p:nvSpPr>
                <p:cNvPr id="46101" name="Google Shape;94;p13">
                  <a:extLst>
                    <a:ext uri="{FF2B5EF4-FFF2-40B4-BE49-F238E27FC236}">
                      <a16:creationId xmlns:a16="http://schemas.microsoft.com/office/drawing/2014/main" id="{8EB9E493-976D-5056-B5DA-E460025183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6437" y="4411662"/>
                  <a:ext cx="1779587" cy="1319212"/>
                </a:xfrm>
                <a:custGeom>
                  <a:avLst/>
                  <a:gdLst>
                    <a:gd name="T0" fmla="*/ 0 w 509"/>
                    <a:gd name="T1" fmla="*/ 1165246 h 377"/>
                    <a:gd name="T2" fmla="*/ 153835 w 509"/>
                    <a:gd name="T3" fmla="*/ 1319212 h 377"/>
                    <a:gd name="T4" fmla="*/ 1625752 w 509"/>
                    <a:gd name="T5" fmla="*/ 1319212 h 377"/>
                    <a:gd name="T6" fmla="*/ 1779587 w 509"/>
                    <a:gd name="T7" fmla="*/ 1165246 h 377"/>
                    <a:gd name="T8" fmla="*/ 1779587 w 509"/>
                    <a:gd name="T9" fmla="*/ 0 h 377"/>
                    <a:gd name="T10" fmla="*/ 0 w 509"/>
                    <a:gd name="T11" fmla="*/ 0 h 377"/>
                    <a:gd name="T12" fmla="*/ 0 w 509"/>
                    <a:gd name="T13" fmla="*/ 1165246 h 37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09" h="377" extrusionOk="0">
                      <a:moveTo>
                        <a:pt x="0" y="333"/>
                      </a:moveTo>
                      <a:cubicBezTo>
                        <a:pt x="0" y="358"/>
                        <a:pt x="20" y="377"/>
                        <a:pt x="44" y="377"/>
                      </a:cubicBezTo>
                      <a:cubicBezTo>
                        <a:pt x="465" y="377"/>
                        <a:pt x="465" y="377"/>
                        <a:pt x="465" y="377"/>
                      </a:cubicBezTo>
                      <a:cubicBezTo>
                        <a:pt x="490" y="377"/>
                        <a:pt x="509" y="358"/>
                        <a:pt x="509" y="333"/>
                      </a:cubicBezTo>
                      <a:cubicBezTo>
                        <a:pt x="509" y="0"/>
                        <a:pt x="509" y="0"/>
                        <a:pt x="50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accent6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Helvetica Neue Medium"/>
                  </a:endParaRPr>
                </a:p>
              </p:txBody>
            </p:sp>
            <p:sp>
              <p:nvSpPr>
                <p:cNvPr id="46102" name="Google Shape;95;p13">
                  <a:extLst>
                    <a:ext uri="{FF2B5EF4-FFF2-40B4-BE49-F238E27FC236}">
                      <a16:creationId xmlns:a16="http://schemas.microsoft.com/office/drawing/2014/main" id="{7A33BE19-C566-4DFF-B620-A50F8092F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6437" y="1127125"/>
                  <a:ext cx="2066925" cy="1317625"/>
                </a:xfrm>
                <a:custGeom>
                  <a:avLst/>
                  <a:gdLst>
                    <a:gd name="T0" fmla="*/ 1780144 w 591"/>
                    <a:gd name="T1" fmla="*/ 671045 h 377"/>
                    <a:gd name="T2" fmla="*/ 1811620 w 591"/>
                    <a:gd name="T3" fmla="*/ 646580 h 377"/>
                    <a:gd name="T4" fmla="*/ 1881566 w 591"/>
                    <a:gd name="T5" fmla="*/ 671045 h 377"/>
                    <a:gd name="T6" fmla="*/ 1909545 w 591"/>
                    <a:gd name="T7" fmla="*/ 719975 h 377"/>
                    <a:gd name="T8" fmla="*/ 2021460 w 591"/>
                    <a:gd name="T9" fmla="*/ 723470 h 377"/>
                    <a:gd name="T10" fmla="*/ 2066925 w 591"/>
                    <a:gd name="T11" fmla="*/ 576679 h 377"/>
                    <a:gd name="T12" fmla="*/ 2021460 w 591"/>
                    <a:gd name="T13" fmla="*/ 429888 h 377"/>
                    <a:gd name="T14" fmla="*/ 1909545 w 591"/>
                    <a:gd name="T15" fmla="*/ 433383 h 377"/>
                    <a:gd name="T16" fmla="*/ 1881566 w 591"/>
                    <a:gd name="T17" fmla="*/ 482314 h 377"/>
                    <a:gd name="T18" fmla="*/ 1811620 w 591"/>
                    <a:gd name="T19" fmla="*/ 506779 h 377"/>
                    <a:gd name="T20" fmla="*/ 1780144 w 591"/>
                    <a:gd name="T21" fmla="*/ 482314 h 377"/>
                    <a:gd name="T22" fmla="*/ 1780144 w 591"/>
                    <a:gd name="T23" fmla="*/ 153781 h 377"/>
                    <a:gd name="T24" fmla="*/ 1626261 w 591"/>
                    <a:gd name="T25" fmla="*/ 0 h 377"/>
                    <a:gd name="T26" fmla="*/ 153883 w 591"/>
                    <a:gd name="T27" fmla="*/ 0 h 377"/>
                    <a:gd name="T28" fmla="*/ 0 w 591"/>
                    <a:gd name="T29" fmla="*/ 153781 h 377"/>
                    <a:gd name="T30" fmla="*/ 0 w 591"/>
                    <a:gd name="T31" fmla="*/ 1317625 h 377"/>
                    <a:gd name="T32" fmla="*/ 1780144 w 591"/>
                    <a:gd name="T33" fmla="*/ 1317625 h 377"/>
                    <a:gd name="T34" fmla="*/ 1780144 w 591"/>
                    <a:gd name="T35" fmla="*/ 671045 h 37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591" h="377" extrusionOk="0">
                      <a:moveTo>
                        <a:pt x="509" y="192"/>
                      </a:moveTo>
                      <a:cubicBezTo>
                        <a:pt x="511" y="189"/>
                        <a:pt x="514" y="185"/>
                        <a:pt x="518" y="185"/>
                      </a:cubicBezTo>
                      <a:cubicBezTo>
                        <a:pt x="526" y="185"/>
                        <a:pt x="533" y="185"/>
                        <a:pt x="538" y="192"/>
                      </a:cubicBezTo>
                      <a:cubicBezTo>
                        <a:pt x="541" y="196"/>
                        <a:pt x="543" y="201"/>
                        <a:pt x="546" y="206"/>
                      </a:cubicBezTo>
                      <a:cubicBezTo>
                        <a:pt x="554" y="218"/>
                        <a:pt x="569" y="219"/>
                        <a:pt x="578" y="207"/>
                      </a:cubicBezTo>
                      <a:cubicBezTo>
                        <a:pt x="587" y="196"/>
                        <a:pt x="591" y="180"/>
                        <a:pt x="591" y="165"/>
                      </a:cubicBezTo>
                      <a:cubicBezTo>
                        <a:pt x="591" y="150"/>
                        <a:pt x="587" y="134"/>
                        <a:pt x="578" y="123"/>
                      </a:cubicBezTo>
                      <a:cubicBezTo>
                        <a:pt x="569" y="111"/>
                        <a:pt x="554" y="111"/>
                        <a:pt x="546" y="124"/>
                      </a:cubicBezTo>
                      <a:cubicBezTo>
                        <a:pt x="543" y="128"/>
                        <a:pt x="541" y="134"/>
                        <a:pt x="538" y="138"/>
                      </a:cubicBezTo>
                      <a:cubicBezTo>
                        <a:pt x="533" y="145"/>
                        <a:pt x="526" y="145"/>
                        <a:pt x="518" y="145"/>
                      </a:cubicBezTo>
                      <a:cubicBezTo>
                        <a:pt x="514" y="145"/>
                        <a:pt x="511" y="141"/>
                        <a:pt x="509" y="138"/>
                      </a:cubicBezTo>
                      <a:cubicBezTo>
                        <a:pt x="509" y="44"/>
                        <a:pt x="509" y="44"/>
                        <a:pt x="509" y="44"/>
                      </a:cubicBezTo>
                      <a:cubicBezTo>
                        <a:pt x="509" y="20"/>
                        <a:pt x="490" y="0"/>
                        <a:pt x="465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20" y="0"/>
                        <a:pt x="0" y="20"/>
                        <a:pt x="0" y="44"/>
                      </a:cubicBezTo>
                      <a:cubicBezTo>
                        <a:pt x="0" y="377"/>
                        <a:pt x="0" y="377"/>
                        <a:pt x="0" y="377"/>
                      </a:cubicBezTo>
                      <a:cubicBezTo>
                        <a:pt x="509" y="377"/>
                        <a:pt x="509" y="377"/>
                        <a:pt x="509" y="377"/>
                      </a:cubicBezTo>
                      <a:lnTo>
                        <a:pt x="509" y="192"/>
                      </a:lnTo>
                      <a:close/>
                    </a:path>
                  </a:pathLst>
                </a:custGeom>
                <a:solidFill>
                  <a:schemeClr val="accent6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Helvetica Neue Medium"/>
                  </a:endParaRPr>
                </a:p>
              </p:txBody>
            </p:sp>
            <p:sp>
              <p:nvSpPr>
                <p:cNvPr id="46103" name="Google Shape;96;p13">
                  <a:extLst>
                    <a:ext uri="{FF2B5EF4-FFF2-40B4-BE49-F238E27FC236}">
                      <a16:creationId xmlns:a16="http://schemas.microsoft.com/office/drawing/2014/main" id="{C127B135-C2C9-9011-8535-A666C057E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7875" y="4411662"/>
                  <a:ext cx="1793875" cy="1319212"/>
                </a:xfrm>
                <a:custGeom>
                  <a:avLst/>
                  <a:gdLst>
                    <a:gd name="T0" fmla="*/ 0 w 513"/>
                    <a:gd name="T1" fmla="*/ 619365 h 377"/>
                    <a:gd name="T2" fmla="*/ 111899 w 513"/>
                    <a:gd name="T3" fmla="*/ 563377 h 377"/>
                    <a:gd name="T4" fmla="*/ 220300 w 513"/>
                    <a:gd name="T5" fmla="*/ 615866 h 377"/>
                    <a:gd name="T6" fmla="*/ 279747 w 513"/>
                    <a:gd name="T7" fmla="*/ 808324 h 377"/>
                    <a:gd name="T8" fmla="*/ 220300 w 513"/>
                    <a:gd name="T9" fmla="*/ 1000782 h 377"/>
                    <a:gd name="T10" fmla="*/ 111899 w 513"/>
                    <a:gd name="T11" fmla="*/ 1053270 h 377"/>
                    <a:gd name="T12" fmla="*/ 0 w 513"/>
                    <a:gd name="T13" fmla="*/ 997282 h 377"/>
                    <a:gd name="T14" fmla="*/ 0 w 513"/>
                    <a:gd name="T15" fmla="*/ 1165246 h 377"/>
                    <a:gd name="T16" fmla="*/ 153861 w 513"/>
                    <a:gd name="T17" fmla="*/ 1319212 h 377"/>
                    <a:gd name="T18" fmla="*/ 1640014 w 513"/>
                    <a:gd name="T19" fmla="*/ 1319212 h 377"/>
                    <a:gd name="T20" fmla="*/ 1793875 w 513"/>
                    <a:gd name="T21" fmla="*/ 1165246 h 377"/>
                    <a:gd name="T22" fmla="*/ 1793875 w 513"/>
                    <a:gd name="T23" fmla="*/ 0 h 377"/>
                    <a:gd name="T24" fmla="*/ 0 w 513"/>
                    <a:gd name="T25" fmla="*/ 0 h 377"/>
                    <a:gd name="T26" fmla="*/ 0 w 513"/>
                    <a:gd name="T27" fmla="*/ 619365 h 37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513" h="377" extrusionOk="0">
                      <a:moveTo>
                        <a:pt x="0" y="177"/>
                      </a:moveTo>
                      <a:cubicBezTo>
                        <a:pt x="8" y="167"/>
                        <a:pt x="20" y="161"/>
                        <a:pt x="32" y="161"/>
                      </a:cubicBezTo>
                      <a:cubicBezTo>
                        <a:pt x="44" y="161"/>
                        <a:pt x="55" y="166"/>
                        <a:pt x="63" y="176"/>
                      </a:cubicBezTo>
                      <a:cubicBezTo>
                        <a:pt x="75" y="190"/>
                        <a:pt x="81" y="209"/>
                        <a:pt x="80" y="231"/>
                      </a:cubicBezTo>
                      <a:cubicBezTo>
                        <a:pt x="81" y="252"/>
                        <a:pt x="75" y="272"/>
                        <a:pt x="63" y="286"/>
                      </a:cubicBezTo>
                      <a:cubicBezTo>
                        <a:pt x="55" y="295"/>
                        <a:pt x="44" y="301"/>
                        <a:pt x="32" y="301"/>
                      </a:cubicBezTo>
                      <a:cubicBezTo>
                        <a:pt x="20" y="301"/>
                        <a:pt x="8" y="295"/>
                        <a:pt x="0" y="285"/>
                      </a:cubicBezTo>
                      <a:cubicBezTo>
                        <a:pt x="0" y="333"/>
                        <a:pt x="0" y="333"/>
                        <a:pt x="0" y="333"/>
                      </a:cubicBezTo>
                      <a:cubicBezTo>
                        <a:pt x="0" y="358"/>
                        <a:pt x="20" y="377"/>
                        <a:pt x="44" y="377"/>
                      </a:cubicBezTo>
                      <a:cubicBezTo>
                        <a:pt x="469" y="377"/>
                        <a:pt x="469" y="377"/>
                        <a:pt x="469" y="377"/>
                      </a:cubicBezTo>
                      <a:cubicBezTo>
                        <a:pt x="493" y="377"/>
                        <a:pt x="513" y="358"/>
                        <a:pt x="513" y="333"/>
                      </a:cubicBezTo>
                      <a:cubicBezTo>
                        <a:pt x="513" y="0"/>
                        <a:pt x="513" y="0"/>
                        <a:pt x="51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7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Helvetica Neue Medium"/>
                  </a:endParaRPr>
                </a:p>
              </p:txBody>
            </p:sp>
            <p:sp>
              <p:nvSpPr>
                <p:cNvPr id="46104" name="Google Shape;97;p13">
                  <a:extLst>
                    <a:ext uri="{FF2B5EF4-FFF2-40B4-BE49-F238E27FC236}">
                      <a16:creationId xmlns:a16="http://schemas.microsoft.com/office/drawing/2014/main" id="{371FE36B-7507-55D3-4B55-2CFE0EF932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7875" y="1127125"/>
                  <a:ext cx="1793875" cy="1317625"/>
                </a:xfrm>
                <a:custGeom>
                  <a:avLst/>
                  <a:gdLst>
                    <a:gd name="T0" fmla="*/ 1793875 w 513"/>
                    <a:gd name="T1" fmla="*/ 153781 h 377"/>
                    <a:gd name="T2" fmla="*/ 1640014 w 513"/>
                    <a:gd name="T3" fmla="*/ 0 h 377"/>
                    <a:gd name="T4" fmla="*/ 153861 w 513"/>
                    <a:gd name="T5" fmla="*/ 0 h 377"/>
                    <a:gd name="T6" fmla="*/ 0 w 513"/>
                    <a:gd name="T7" fmla="*/ 153781 h 377"/>
                    <a:gd name="T8" fmla="*/ 0 w 513"/>
                    <a:gd name="T9" fmla="*/ 1317625 h 377"/>
                    <a:gd name="T10" fmla="*/ 1793875 w 513"/>
                    <a:gd name="T11" fmla="*/ 1317625 h 377"/>
                    <a:gd name="T12" fmla="*/ 1793875 w 513"/>
                    <a:gd name="T13" fmla="*/ 153781 h 37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13" h="377" extrusionOk="0">
                      <a:moveTo>
                        <a:pt x="513" y="44"/>
                      </a:moveTo>
                      <a:cubicBezTo>
                        <a:pt x="513" y="20"/>
                        <a:pt x="493" y="0"/>
                        <a:pt x="469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20" y="0"/>
                        <a:pt x="0" y="20"/>
                        <a:pt x="0" y="44"/>
                      </a:cubicBezTo>
                      <a:cubicBezTo>
                        <a:pt x="0" y="377"/>
                        <a:pt x="0" y="377"/>
                        <a:pt x="0" y="377"/>
                      </a:cubicBezTo>
                      <a:cubicBezTo>
                        <a:pt x="513" y="377"/>
                        <a:pt x="513" y="377"/>
                        <a:pt x="513" y="377"/>
                      </a:cubicBezTo>
                      <a:lnTo>
                        <a:pt x="513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Helvetica Neue Medium"/>
                  </a:endParaRPr>
                </a:p>
              </p:txBody>
            </p:sp>
            <p:sp>
              <p:nvSpPr>
                <p:cNvPr id="46105" name="Google Shape;98;p13">
                  <a:extLst>
                    <a:ext uri="{FF2B5EF4-FFF2-40B4-BE49-F238E27FC236}">
                      <a16:creationId xmlns:a16="http://schemas.microsoft.com/office/drawing/2014/main" id="{CED19D1C-E97B-464C-1A07-F3C20AD79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7875" y="2444750"/>
                  <a:ext cx="2078037" cy="1966912"/>
                </a:xfrm>
                <a:custGeom>
                  <a:avLst/>
                  <a:gdLst>
                    <a:gd name="T0" fmla="*/ 1822655 w 594"/>
                    <a:gd name="T1" fmla="*/ 1665925 h 562"/>
                    <a:gd name="T2" fmla="*/ 1892623 w 594"/>
                    <a:gd name="T3" fmla="*/ 1690424 h 562"/>
                    <a:gd name="T4" fmla="*/ 1920610 w 594"/>
                    <a:gd name="T5" fmla="*/ 1739422 h 562"/>
                    <a:gd name="T6" fmla="*/ 2036056 w 594"/>
                    <a:gd name="T7" fmla="*/ 1742922 h 562"/>
                    <a:gd name="T8" fmla="*/ 2078037 w 594"/>
                    <a:gd name="T9" fmla="*/ 1595929 h 562"/>
                    <a:gd name="T10" fmla="*/ 2036056 w 594"/>
                    <a:gd name="T11" fmla="*/ 1448935 h 562"/>
                    <a:gd name="T12" fmla="*/ 1920610 w 594"/>
                    <a:gd name="T13" fmla="*/ 1452435 h 562"/>
                    <a:gd name="T14" fmla="*/ 1892623 w 594"/>
                    <a:gd name="T15" fmla="*/ 1501433 h 562"/>
                    <a:gd name="T16" fmla="*/ 1822655 w 594"/>
                    <a:gd name="T17" fmla="*/ 1525932 h 562"/>
                    <a:gd name="T18" fmla="*/ 1794668 w 594"/>
                    <a:gd name="T19" fmla="*/ 1501433 h 562"/>
                    <a:gd name="T20" fmla="*/ 1794668 w 594"/>
                    <a:gd name="T21" fmla="*/ 0 h 562"/>
                    <a:gd name="T22" fmla="*/ 0 w 594"/>
                    <a:gd name="T23" fmla="*/ 0 h 562"/>
                    <a:gd name="T24" fmla="*/ 0 w 594"/>
                    <a:gd name="T25" fmla="*/ 1966912 h 562"/>
                    <a:gd name="T26" fmla="*/ 1794668 w 594"/>
                    <a:gd name="T27" fmla="*/ 1966912 h 562"/>
                    <a:gd name="T28" fmla="*/ 1794668 w 594"/>
                    <a:gd name="T29" fmla="*/ 1690424 h 562"/>
                    <a:gd name="T30" fmla="*/ 1822655 w 594"/>
                    <a:gd name="T31" fmla="*/ 1665925 h 56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4" h="562" extrusionOk="0">
                      <a:moveTo>
                        <a:pt x="521" y="476"/>
                      </a:moveTo>
                      <a:cubicBezTo>
                        <a:pt x="529" y="476"/>
                        <a:pt x="536" y="476"/>
                        <a:pt x="541" y="483"/>
                      </a:cubicBezTo>
                      <a:cubicBezTo>
                        <a:pt x="544" y="487"/>
                        <a:pt x="546" y="492"/>
                        <a:pt x="549" y="497"/>
                      </a:cubicBezTo>
                      <a:cubicBezTo>
                        <a:pt x="558" y="510"/>
                        <a:pt x="572" y="510"/>
                        <a:pt x="582" y="498"/>
                      </a:cubicBezTo>
                      <a:cubicBezTo>
                        <a:pt x="591" y="487"/>
                        <a:pt x="594" y="471"/>
                        <a:pt x="594" y="456"/>
                      </a:cubicBezTo>
                      <a:cubicBezTo>
                        <a:pt x="594" y="441"/>
                        <a:pt x="591" y="425"/>
                        <a:pt x="582" y="414"/>
                      </a:cubicBezTo>
                      <a:cubicBezTo>
                        <a:pt x="572" y="402"/>
                        <a:pt x="558" y="402"/>
                        <a:pt x="549" y="415"/>
                      </a:cubicBezTo>
                      <a:cubicBezTo>
                        <a:pt x="546" y="420"/>
                        <a:pt x="544" y="425"/>
                        <a:pt x="541" y="429"/>
                      </a:cubicBezTo>
                      <a:cubicBezTo>
                        <a:pt x="536" y="436"/>
                        <a:pt x="529" y="436"/>
                        <a:pt x="521" y="436"/>
                      </a:cubicBezTo>
                      <a:cubicBezTo>
                        <a:pt x="517" y="436"/>
                        <a:pt x="514" y="432"/>
                        <a:pt x="513" y="429"/>
                      </a:cubicBezTo>
                      <a:cubicBezTo>
                        <a:pt x="513" y="0"/>
                        <a:pt x="513" y="0"/>
                        <a:pt x="51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62"/>
                        <a:pt x="0" y="562"/>
                        <a:pt x="0" y="562"/>
                      </a:cubicBezTo>
                      <a:cubicBezTo>
                        <a:pt x="513" y="562"/>
                        <a:pt x="513" y="562"/>
                        <a:pt x="513" y="562"/>
                      </a:cubicBezTo>
                      <a:cubicBezTo>
                        <a:pt x="513" y="483"/>
                        <a:pt x="513" y="483"/>
                        <a:pt x="513" y="483"/>
                      </a:cubicBezTo>
                      <a:cubicBezTo>
                        <a:pt x="514" y="480"/>
                        <a:pt x="517" y="476"/>
                        <a:pt x="521" y="476"/>
                      </a:cubicBezTo>
                      <a:close/>
                    </a:path>
                  </a:pathLst>
                </a:custGeom>
                <a:solidFill>
                  <a:schemeClr val="accent1">
                    <a:alpha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75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Helvetica Neue Medium"/>
                  </a:endParaRPr>
                </a:p>
              </p:txBody>
            </p:sp>
            <p:sp>
              <p:nvSpPr>
                <p:cNvPr id="23" name="Google Shape;99;p13">
                  <a:extLst>
                    <a:ext uri="{FF2B5EF4-FFF2-40B4-BE49-F238E27FC236}">
                      <a16:creationId xmlns:a16="http://schemas.microsoft.com/office/drawing/2014/main" id="{2D264309-D8B5-4038-D65B-284AD859653C}"/>
                    </a:ext>
                  </a:extLst>
                </p:cNvPr>
                <p:cNvSpPr txBox="1"/>
                <p:nvPr/>
              </p:nvSpPr>
              <p:spPr>
                <a:xfrm>
                  <a:off x="1914609" y="1361281"/>
                  <a:ext cx="920907" cy="8453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lIns="0" tIns="0" rIns="0" bIns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500"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EFF"/>
                      </a:solidFill>
                      <a:effectLst/>
                      <a:uLnTx/>
                      <a:uFillTx/>
                      <a:latin typeface="Helvetica Neue Medium"/>
                      <a:ea typeface="Montserrat"/>
                      <a:cs typeface="Calibri" panose="020F0502020204030204" pitchFamily="34" charset="0"/>
                      <a:sym typeface="Montserrat"/>
                    </a:rPr>
                    <a:t>01</a:t>
                  </a:r>
                  <a:endParaRPr kumimoji="0" sz="1051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Helvetica Neue Medium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107" name="Google Shape;100;p13">
                  <a:extLst>
                    <a:ext uri="{FF2B5EF4-FFF2-40B4-BE49-F238E27FC236}">
                      <a16:creationId xmlns:a16="http://schemas.microsoft.com/office/drawing/2014/main" id="{8D6A0775-6E09-17FC-3D48-2C9A081834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27394" y="1360487"/>
                  <a:ext cx="787322" cy="846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500"/>
                    <a:buFont typeface="Montserrat" pitchFamily="2" charset="77"/>
                    <a:buNone/>
                    <a:tabLst/>
                    <a:defRPr/>
                  </a:pPr>
                  <a:r>
                    <a:rPr kumimoji="0" lang="en-US" altLang="es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ontserrat" pitchFamily="2" charset="77"/>
                      <a:cs typeface="Calibri" panose="020F0502020204030204" pitchFamily="34" charset="0"/>
                      <a:sym typeface="Montserrat" pitchFamily="2" charset="77"/>
                    </a:rPr>
                    <a:t>02</a:t>
                  </a:r>
                  <a:endParaRPr kumimoji="0" lang="es-US" altLang="es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ontserrat" pitchFamily="2" charset="7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108" name="Google Shape;101;p13">
                  <a:extLst>
                    <a:ext uri="{FF2B5EF4-FFF2-40B4-BE49-F238E27FC236}">
                      <a16:creationId xmlns:a16="http://schemas.microsoft.com/office/drawing/2014/main" id="{94BEA042-2FEF-744C-19BB-5DCD34ED4D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05752" y="1360487"/>
                  <a:ext cx="755573" cy="846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B4B4B"/>
                    </a:buClr>
                    <a:buSzPts val="5500"/>
                    <a:buFont typeface="Montserrat" pitchFamily="2" charset="77"/>
                    <a:buNone/>
                    <a:tabLst/>
                    <a:defRPr/>
                  </a:pPr>
                  <a:r>
                    <a:rPr kumimoji="0" lang="en-US" altLang="es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E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ontserrat" pitchFamily="2" charset="77"/>
                      <a:cs typeface="Calibri" panose="020F0502020204030204" pitchFamily="34" charset="0"/>
                      <a:sym typeface="Montserrat" pitchFamily="2" charset="77"/>
                    </a:rPr>
                    <a:t>03</a:t>
                  </a:r>
                  <a:endParaRPr kumimoji="0" lang="es-US" altLang="es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ontserrat" pitchFamily="2" charset="7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109" name="Google Shape;102;p13">
                  <a:extLst>
                    <a:ext uri="{FF2B5EF4-FFF2-40B4-BE49-F238E27FC236}">
                      <a16:creationId xmlns:a16="http://schemas.microsoft.com/office/drawing/2014/main" id="{A214027F-603D-B867-0AC0-58D317A9A9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13720" y="1360487"/>
                  <a:ext cx="885234" cy="846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500"/>
                    <a:buFont typeface="Montserrat" pitchFamily="2" charset="77"/>
                    <a:buNone/>
                    <a:tabLst/>
                    <a:defRPr/>
                  </a:pPr>
                  <a:r>
                    <a:rPr kumimoji="0" lang="en-US" altLang="es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ontserrat" pitchFamily="2" charset="77"/>
                      <a:cs typeface="Calibri" panose="020F0502020204030204" pitchFamily="34" charset="0"/>
                      <a:sym typeface="Montserrat" pitchFamily="2" charset="77"/>
                    </a:rPr>
                    <a:t>04</a:t>
                  </a:r>
                  <a:endParaRPr kumimoji="0" lang="es-US" altLang="es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ontserrat" pitchFamily="2" charset="7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110" name="Google Shape;103;p13">
                  <a:extLst>
                    <a:ext uri="{FF2B5EF4-FFF2-40B4-BE49-F238E27FC236}">
                      <a16:creationId xmlns:a16="http://schemas.microsoft.com/office/drawing/2014/main" id="{CF8C32CB-F790-0B7C-FBA1-7DFBE7FB8E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450120" y="1360487"/>
                  <a:ext cx="823323" cy="846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500"/>
                    <a:buFont typeface="Montserrat" pitchFamily="2" charset="77"/>
                    <a:buNone/>
                    <a:tabLst/>
                    <a:defRPr/>
                  </a:pPr>
                  <a:r>
                    <a:rPr kumimoji="0" lang="en-US" altLang="es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ontserrat" pitchFamily="2" charset="77"/>
                      <a:cs typeface="Calibri" panose="020F0502020204030204" pitchFamily="34" charset="0"/>
                      <a:sym typeface="Montserrat" pitchFamily="2" charset="77"/>
                    </a:rPr>
                    <a:t>05</a:t>
                  </a:r>
                  <a:endParaRPr kumimoji="0" lang="es-US" altLang="es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E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ontserrat" pitchFamily="2" charset="7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Google Shape;104;p13">
                  <a:extLst>
                    <a:ext uri="{FF2B5EF4-FFF2-40B4-BE49-F238E27FC236}">
                      <a16:creationId xmlns:a16="http://schemas.microsoft.com/office/drawing/2014/main" id="{0869A5C0-85FD-C9B1-A012-B5F5C85C354E}"/>
                    </a:ext>
                  </a:extLst>
                </p:cNvPr>
                <p:cNvSpPr txBox="1"/>
                <p:nvPr/>
              </p:nvSpPr>
              <p:spPr>
                <a:xfrm>
                  <a:off x="1466064" y="3133328"/>
                  <a:ext cx="1730670" cy="9167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lIns="0" tIns="0" rIns="0" bIns="0" anchor="t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cap="all"/>
                  </a:pPr>
                  <a:r>
                    <a:rPr kumimoji="0" lang="en-US" sz="1300" b="0" i="0" u="none" strike="noStrike" kern="1200" cap="all" spc="0" normalizeH="0" baseline="0" noProof="0">
                      <a:ln>
                        <a:noFill/>
                      </a:ln>
                      <a:solidFill>
                        <a:srgbClr val="FFFEFF"/>
                      </a:solidFill>
                      <a:effectLst/>
                      <a:uLnTx/>
                      <a:uFillTx/>
                      <a:latin typeface="Helvetica Neue Medium"/>
                    </a:rPr>
                    <a:t>Community partnerships</a:t>
                  </a:r>
                </a:p>
              </p:txBody>
            </p:sp>
            <p:sp>
              <p:nvSpPr>
                <p:cNvPr id="29" name="Google Shape;105;p13">
                  <a:extLst>
                    <a:ext uri="{FF2B5EF4-FFF2-40B4-BE49-F238E27FC236}">
                      <a16:creationId xmlns:a16="http://schemas.microsoft.com/office/drawing/2014/main" id="{3234B741-8C9C-5705-ADE2-9EAA75800DBD}"/>
                    </a:ext>
                  </a:extLst>
                </p:cNvPr>
                <p:cNvSpPr txBox="1"/>
                <p:nvPr/>
              </p:nvSpPr>
              <p:spPr>
                <a:xfrm>
                  <a:off x="5308468" y="3040061"/>
                  <a:ext cx="1538154" cy="1146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lIns="0" tIns="0" rIns="0" bIns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cap="all"/>
                  </a:pPr>
                  <a:r>
                    <a:rPr kumimoji="0" lang="en-US" sz="1333" b="0" i="0" u="none" strike="noStrike" kern="1200" cap="all" spc="0" normalizeH="0" baseline="0" noProof="0">
                      <a:ln>
                        <a:noFill/>
                      </a:ln>
                      <a:solidFill>
                        <a:srgbClr val="FFFEFF"/>
                      </a:solidFill>
                      <a:effectLst/>
                      <a:uLnTx/>
                      <a:uFillTx/>
                      <a:latin typeface="Helvetica Neue Medium"/>
                    </a:rPr>
                    <a:t>Story collection &amp; sharing</a:t>
                  </a:r>
                </a:p>
              </p:txBody>
            </p:sp>
            <p:sp>
              <p:nvSpPr>
                <p:cNvPr id="30" name="Google Shape;106;p13">
                  <a:extLst>
                    <a:ext uri="{FF2B5EF4-FFF2-40B4-BE49-F238E27FC236}">
                      <a16:creationId xmlns:a16="http://schemas.microsoft.com/office/drawing/2014/main" id="{1CAEEFEA-33A3-4A35-6848-448EFBA90BF8}"/>
                    </a:ext>
                  </a:extLst>
                </p:cNvPr>
                <p:cNvSpPr txBox="1"/>
                <p:nvPr/>
              </p:nvSpPr>
              <p:spPr>
                <a:xfrm>
                  <a:off x="9007973" y="3171931"/>
                  <a:ext cx="1643341" cy="11202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lIns="0" tIns="0" rIns="0" bIns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cap="all"/>
                  </a:pPr>
                  <a:r>
                    <a:rPr kumimoji="0" lang="en-US" sz="1333" b="0" i="0" u="none" strike="noStrike" kern="1200" cap="all" spc="0" normalizeH="0" baseline="0" noProof="0">
                      <a:ln>
                        <a:noFill/>
                      </a:ln>
                      <a:solidFill>
                        <a:srgbClr val="FFFEFF"/>
                      </a:solidFill>
                      <a:effectLst/>
                      <a:uLnTx/>
                      <a:uFillTx/>
                      <a:latin typeface="Helvetica Neue Medium"/>
                    </a:rPr>
                    <a:t>Social media campaigns</a:t>
                  </a:r>
                </a:p>
              </p:txBody>
            </p:sp>
          </p:grpSp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D79127F4-E488-20C1-D1C9-314EEBFCB0B1}"/>
                  </a:ext>
                </a:extLst>
              </p:cNvPr>
              <p:cNvSpPr/>
              <p:nvPr/>
            </p:nvSpPr>
            <p:spPr bwMode="auto">
              <a:xfrm>
                <a:off x="2695576" y="5281614"/>
                <a:ext cx="792163" cy="790575"/>
              </a:xfrm>
              <a:prstGeom prst="rect">
                <a:avLst/>
              </a:prstGeom>
              <a:blipFill>
                <a:blip r:embed="rId3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41E4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Helvetica Neue Medium"/>
                </a:endParaRPr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F316B273-07A7-3961-8CC2-CAFF990A33C4}"/>
                  </a:ext>
                </a:extLst>
              </p:cNvPr>
              <p:cNvSpPr/>
              <p:nvPr/>
            </p:nvSpPr>
            <p:spPr bwMode="auto">
              <a:xfrm>
                <a:off x="5749925" y="5300664"/>
                <a:ext cx="660400" cy="661987"/>
              </a:xfrm>
              <a:prstGeom prst="rect">
                <a:avLst/>
              </a:prstGeom>
              <a:blipFill>
                <a:blip r:embed="rId4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41E4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Helvetica Neue Medium"/>
                </a:endParaRPr>
              </a:p>
            </p:txBody>
          </p:sp>
          <p:sp>
            <p:nvSpPr>
              <p:cNvPr id="45" name="Rectángulo 44">
                <a:extLst>
                  <a:ext uri="{FF2B5EF4-FFF2-40B4-BE49-F238E27FC236}">
                    <a16:creationId xmlns:a16="http://schemas.microsoft.com/office/drawing/2014/main" id="{9F321812-B0D6-3514-B3B0-6B875831B31D}"/>
                  </a:ext>
                </a:extLst>
              </p:cNvPr>
              <p:cNvSpPr/>
              <p:nvPr/>
            </p:nvSpPr>
            <p:spPr bwMode="auto">
              <a:xfrm rot="19631279">
                <a:off x="8812214" y="5383214"/>
                <a:ext cx="554037" cy="555625"/>
              </a:xfrm>
              <a:prstGeom prst="rect">
                <a:avLst/>
              </a:prstGeom>
              <a:blipFill>
                <a:blip r:embed="rId5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41E4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Helvetica Neue Medium"/>
                </a:endParaRPr>
              </a:p>
            </p:txBody>
          </p:sp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43A1271F-C820-E8DA-7E0D-202E7E0CA07C}"/>
                  </a:ext>
                </a:extLst>
              </p:cNvPr>
              <p:cNvSpPr/>
              <p:nvPr/>
            </p:nvSpPr>
            <p:spPr bwMode="auto">
              <a:xfrm>
                <a:off x="4259265" y="5297490"/>
                <a:ext cx="700087" cy="700087"/>
              </a:xfrm>
              <a:prstGeom prst="rect">
                <a:avLst/>
              </a:prstGeom>
              <a:blipFill>
                <a:blip r:embed="rId6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41E4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Helvetica Neue Medium"/>
                </a:endParaRPr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39F322C9-E37A-607E-BB4E-FD84FA5CAAC1}"/>
                  </a:ext>
                </a:extLst>
              </p:cNvPr>
              <p:cNvSpPr/>
              <p:nvPr/>
            </p:nvSpPr>
            <p:spPr bwMode="auto">
              <a:xfrm>
                <a:off x="7258051" y="5349875"/>
                <a:ext cx="623888" cy="623888"/>
              </a:xfrm>
              <a:prstGeom prst="rect">
                <a:avLst/>
              </a:prstGeom>
              <a:blipFill>
                <a:blip r:embed="rId7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41E4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Helvetica Neue Medium"/>
                </a:endParaRPr>
              </a:p>
            </p:txBody>
          </p:sp>
        </p:grpSp>
        <p:sp>
          <p:nvSpPr>
            <p:cNvPr id="48" name="Google Shape;105;p13">
              <a:extLst>
                <a:ext uri="{FF2B5EF4-FFF2-40B4-BE49-F238E27FC236}">
                  <a16:creationId xmlns:a16="http://schemas.microsoft.com/office/drawing/2014/main" id="{446A2488-70BD-4FBA-BEED-6CD8186912D1}"/>
                </a:ext>
              </a:extLst>
            </p:cNvPr>
            <p:cNvSpPr txBox="1"/>
            <p:nvPr/>
          </p:nvSpPr>
          <p:spPr bwMode="auto">
            <a:xfrm>
              <a:off x="3978277" y="3979142"/>
              <a:ext cx="1230313" cy="945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cap="all"/>
              </a:pPr>
              <a:r>
                <a:rPr kumimoji="0" lang="en-US" sz="1333" b="0" i="0" u="none" strike="noStrike" kern="1200" cap="all" spc="0" normalizeH="0" baseline="0" noProof="0">
                  <a:ln>
                    <a:noFill/>
                  </a:ln>
                  <a:solidFill>
                    <a:srgbClr val="FFFEFF"/>
                  </a:solidFill>
                  <a:effectLst/>
                  <a:uLnTx/>
                  <a:uFillTx/>
                  <a:latin typeface="Helvetica Neue Medium"/>
                </a:rPr>
                <a:t>Community impact committee</a:t>
              </a:r>
            </a:p>
          </p:txBody>
        </p:sp>
        <p:sp>
          <p:nvSpPr>
            <p:cNvPr id="49" name="Google Shape;105;p13">
              <a:extLst>
                <a:ext uri="{FF2B5EF4-FFF2-40B4-BE49-F238E27FC236}">
                  <a16:creationId xmlns:a16="http://schemas.microsoft.com/office/drawing/2014/main" id="{4EF6B8D6-35C4-8CE0-6DE3-BB516E9FFCFD}"/>
                </a:ext>
              </a:extLst>
            </p:cNvPr>
            <p:cNvSpPr txBox="1"/>
            <p:nvPr/>
          </p:nvSpPr>
          <p:spPr bwMode="auto">
            <a:xfrm>
              <a:off x="6972301" y="4109171"/>
              <a:ext cx="1230313" cy="543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cap="all"/>
              </a:pPr>
              <a:r>
                <a:rPr kumimoji="0" lang="en-US" sz="1333" b="0" i="0" u="none" strike="noStrike" kern="1200" cap="all" spc="0" normalizeH="0" baseline="0" noProof="0">
                  <a:ln>
                    <a:noFill/>
                  </a:ln>
                  <a:solidFill>
                    <a:srgbClr val="FFFEFF"/>
                  </a:solidFill>
                  <a:effectLst/>
                  <a:uLnTx/>
                  <a:uFillTx/>
                  <a:latin typeface="Helvetica Neue Medium"/>
                </a:rPr>
                <a:t>WEBINARS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cap="all"/>
              </a:pPr>
              <a:r>
                <a:rPr kumimoji="0" lang="en-US" sz="1333" b="0" i="0" u="none" strike="noStrike" kern="1200" cap="all" spc="0" normalizeH="0" baseline="0" noProof="0">
                  <a:ln>
                    <a:noFill/>
                  </a:ln>
                  <a:solidFill>
                    <a:srgbClr val="FFFEFF"/>
                  </a:solidFill>
                  <a:effectLst/>
                  <a:uLnTx/>
                  <a:uFillTx/>
                  <a:latin typeface="Helvetica Neue Medium"/>
                </a:rPr>
                <a:t>&amp; RESOURCES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C22367-66D2-19BE-B222-440B2BAA411E}"/>
              </a:ext>
            </a:extLst>
          </p:cNvPr>
          <p:cNvSpPr txBox="1">
            <a:spLocks/>
          </p:cNvSpPr>
          <p:nvPr/>
        </p:nvSpPr>
        <p:spPr>
          <a:xfrm>
            <a:off x="306793" y="146093"/>
            <a:ext cx="10464800" cy="83820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defTabSz="307181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000" b="1" spc="0" baseline="0">
                <a:solidFill>
                  <a:schemeClr val="bg1"/>
                </a:solidFill>
                <a:latin typeface="+mj-lt"/>
                <a:ea typeface="+mj-ea"/>
                <a:cs typeface="+mj-cs"/>
                <a:sym typeface="Proxima Nova" charset="0"/>
              </a:defRPr>
            </a:lvl1pPr>
            <a:lvl2pPr lvl="1" algn="l" defTabSz="30718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25" b="1" spc="-40">
                <a:solidFill>
                  <a:srgbClr val="801A52"/>
                </a:solidFill>
                <a:latin typeface="+mj-lt"/>
                <a:ea typeface="+mj-ea"/>
                <a:cs typeface="+mj-cs"/>
                <a:sym typeface="Proxima Nova" charset="0"/>
              </a:defRPr>
            </a:lvl2pPr>
            <a:lvl3pPr lvl="2" algn="l" defTabSz="30718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25" b="1" spc="-40">
                <a:solidFill>
                  <a:srgbClr val="801A52"/>
                </a:solidFill>
                <a:latin typeface="+mj-lt"/>
                <a:ea typeface="+mj-ea"/>
                <a:cs typeface="+mj-cs"/>
                <a:sym typeface="Proxima Nova" charset="0"/>
              </a:defRPr>
            </a:lvl3pPr>
            <a:lvl4pPr lvl="3" algn="l" defTabSz="30718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25" b="1" spc="-40">
                <a:solidFill>
                  <a:srgbClr val="801A52"/>
                </a:solidFill>
                <a:latin typeface="+mj-lt"/>
                <a:ea typeface="+mj-ea"/>
                <a:cs typeface="+mj-cs"/>
                <a:sym typeface="Proxima Nova" charset="0"/>
              </a:defRPr>
            </a:lvl4pPr>
            <a:lvl5pPr lvl="4" algn="l" defTabSz="30718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25" b="1" spc="-40">
                <a:solidFill>
                  <a:srgbClr val="801A52"/>
                </a:solidFill>
                <a:latin typeface="+mj-lt"/>
                <a:ea typeface="+mj-ea"/>
                <a:cs typeface="+mj-cs"/>
                <a:sym typeface="Proxima Nova" charset="0"/>
              </a:defRPr>
            </a:lvl5pPr>
            <a:lvl6pPr marL="0" marR="0" lvl="5" indent="428625" algn="l" defTabSz="30718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 sz="2025" b="1" i="0" u="none" strike="noStrike" cap="none" spc="-40" baseline="0">
                <a:solidFill>
                  <a:srgbClr val="801A52"/>
                </a:solidFill>
                <a:uFillTx/>
                <a:latin typeface="+mj-lt"/>
                <a:ea typeface="+mj-ea"/>
                <a:cs typeface="+mj-cs"/>
                <a:sym typeface="Proxima Nova"/>
              </a:defRPr>
            </a:lvl6pPr>
            <a:lvl7pPr marL="0" marR="0" lvl="6" indent="514350" algn="l" defTabSz="30718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 sz="2025" b="1" i="0" u="none" strike="noStrike" cap="none" spc="-40" baseline="0">
                <a:solidFill>
                  <a:srgbClr val="801A52"/>
                </a:solidFill>
                <a:uFillTx/>
                <a:latin typeface="+mj-lt"/>
                <a:ea typeface="+mj-ea"/>
                <a:cs typeface="+mj-cs"/>
                <a:sym typeface="Proxima Nova"/>
              </a:defRPr>
            </a:lvl7pPr>
            <a:lvl8pPr marL="0" marR="0" lvl="7" indent="600075" algn="l" defTabSz="30718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 sz="2025" b="1" i="0" u="none" strike="noStrike" cap="none" spc="-40" baseline="0">
                <a:solidFill>
                  <a:srgbClr val="801A52"/>
                </a:solidFill>
                <a:uFillTx/>
                <a:latin typeface="+mj-lt"/>
                <a:ea typeface="+mj-ea"/>
                <a:cs typeface="+mj-cs"/>
                <a:sym typeface="Proxima Nova"/>
              </a:defRPr>
            </a:lvl8pPr>
            <a:lvl9pPr marL="0" marR="0" lvl="8" indent="685800" algn="l" defTabSz="30718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 sz="2025" b="1" i="0" u="none" strike="noStrike" cap="none" spc="-40" baseline="0">
                <a:solidFill>
                  <a:srgbClr val="801A52"/>
                </a:solidFill>
                <a:uFillTx/>
                <a:latin typeface="+mj-lt"/>
                <a:ea typeface="+mj-ea"/>
                <a:cs typeface="+mj-cs"/>
                <a:sym typeface="Proxima Nova"/>
              </a:defRPr>
            </a:lvl9pPr>
          </a:lstStyle>
          <a:p>
            <a:pPr marL="0" marR="0" lvl="0" indent="0" algn="l" defTabSz="307181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2800"/>
              <a:buFont typeface="Calibri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sym typeface="Proxima Nova" charset="0"/>
              </a:rPr>
              <a:t>Collective Impact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CA57D1D-863F-64CB-C903-A6DBB1E02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400" y="5619169"/>
            <a:ext cx="84963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Collective impact brings people together in a structured way to achieve social change and advance equity.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21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>
            <a:extLst>
              <a:ext uri="{FF2B5EF4-FFF2-40B4-BE49-F238E27FC236}">
                <a16:creationId xmlns:a16="http://schemas.microsoft.com/office/drawing/2014/main" id="{AD4A521C-3BB4-BDF7-9741-7C0CF8A5DE70}"/>
              </a:ext>
            </a:extLst>
          </p:cNvPr>
          <p:cNvSpPr/>
          <p:nvPr/>
        </p:nvSpPr>
        <p:spPr>
          <a:xfrm>
            <a:off x="0" y="5551891"/>
            <a:ext cx="12192000" cy="7543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txBody>
          <a:bodyPr wrap="square" lIns="182880" tIns="182880" rIns="182880" bIns="182880" anchor="t">
            <a:spAutoFit/>
          </a:bodyPr>
          <a:lstStyle/>
          <a:p>
            <a:pPr marL="12636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1"/>
              </a:buClr>
              <a:buSzPts val="1600"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Georgia"/>
                <a:cs typeface="Georgia"/>
                <a:sym typeface="Georgia"/>
              </a:rPr>
              <a:t>In addition to distributing content, the campaign plays an active role providing technical assistance</a:t>
            </a:r>
            <a:endParaRPr kumimoji="0" lang="en-US" sz="1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Georgia"/>
              <a:cs typeface="Georgia"/>
            </a:endParaRPr>
          </a:p>
          <a:p>
            <a:pPr marL="12636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1"/>
              </a:buClr>
              <a:buSzPts val="1600"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Georgia"/>
                <a:cs typeface="Georgia"/>
                <a:sym typeface="Georgia"/>
              </a:rPr>
              <a:t>and capacity building to local community-based organizations to amplify the outreach and further impact.</a:t>
            </a:r>
            <a:endParaRPr kumimoji="0" lang="en-US" sz="1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Georgia"/>
              <a:cs typeface="Georgia"/>
            </a:endParaRPr>
          </a:p>
        </p:txBody>
      </p:sp>
      <p:cxnSp>
        <p:nvCxnSpPr>
          <p:cNvPr id="25" name="Straight Connector 38">
            <a:extLst>
              <a:ext uri="{FF2B5EF4-FFF2-40B4-BE49-F238E27FC236}">
                <a16:creationId xmlns:a16="http://schemas.microsoft.com/office/drawing/2014/main" id="{D7043252-CD49-8E5F-33A2-3887964B4348}"/>
              </a:ext>
            </a:extLst>
          </p:cNvPr>
          <p:cNvCxnSpPr>
            <a:cxnSpLocks/>
          </p:cNvCxnSpPr>
          <p:nvPr/>
        </p:nvCxnSpPr>
        <p:spPr>
          <a:xfrm>
            <a:off x="758700" y="1750420"/>
            <a:ext cx="1025683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237;p31">
            <a:extLst>
              <a:ext uri="{FF2B5EF4-FFF2-40B4-BE49-F238E27FC236}">
                <a16:creationId xmlns:a16="http://schemas.microsoft.com/office/drawing/2014/main" id="{B02F9E0C-AE2A-8DDF-F820-C0CF2C6D0F9B}"/>
              </a:ext>
            </a:extLst>
          </p:cNvPr>
          <p:cNvSpPr txBox="1"/>
          <p:nvPr/>
        </p:nvSpPr>
        <p:spPr>
          <a:xfrm>
            <a:off x="4845284" y="1428169"/>
            <a:ext cx="2080880" cy="17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8" tIns="34288" rIns="34288" bIns="34288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00506030000020004"/>
              </a:rPr>
              <a:t>Priority Channel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 panose="02000506030000020004"/>
            </a:endParaRPr>
          </a:p>
        </p:txBody>
      </p:sp>
      <p:sp>
        <p:nvSpPr>
          <p:cNvPr id="27" name="Google Shape;237;p31">
            <a:extLst>
              <a:ext uri="{FF2B5EF4-FFF2-40B4-BE49-F238E27FC236}">
                <a16:creationId xmlns:a16="http://schemas.microsoft.com/office/drawing/2014/main" id="{CD917650-0131-A931-1D8F-041D51CE2E9E}"/>
              </a:ext>
            </a:extLst>
          </p:cNvPr>
          <p:cNvSpPr txBox="1"/>
          <p:nvPr/>
        </p:nvSpPr>
        <p:spPr>
          <a:xfrm>
            <a:off x="8066583" y="1426541"/>
            <a:ext cx="2453245" cy="19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8" tIns="34288" rIns="34288" bIns="34288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00506030000020004"/>
              </a:rPr>
              <a:t>Target Audiences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 panose="02000506030000020004"/>
            </a:endParaRPr>
          </a:p>
        </p:txBody>
      </p:sp>
      <p:sp>
        <p:nvSpPr>
          <p:cNvPr id="28" name="Google Shape;237;p31">
            <a:extLst>
              <a:ext uri="{FF2B5EF4-FFF2-40B4-BE49-F238E27FC236}">
                <a16:creationId xmlns:a16="http://schemas.microsoft.com/office/drawing/2014/main" id="{2B8B98D4-E8D5-8CEA-0B9C-3216C86ECA30}"/>
              </a:ext>
            </a:extLst>
          </p:cNvPr>
          <p:cNvSpPr txBox="1"/>
          <p:nvPr/>
        </p:nvSpPr>
        <p:spPr>
          <a:xfrm>
            <a:off x="1097189" y="1428169"/>
            <a:ext cx="2640360" cy="24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8" tIns="34288" rIns="34288" bIns="34288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00506030000020004"/>
              </a:rPr>
              <a:t>Evidence-Based Content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 panose="02000506030000020004"/>
            </a:endParaRPr>
          </a:p>
        </p:txBody>
      </p:sp>
      <p:sp>
        <p:nvSpPr>
          <p:cNvPr id="5" name="TextBox 51">
            <a:extLst>
              <a:ext uri="{FF2B5EF4-FFF2-40B4-BE49-F238E27FC236}">
                <a16:creationId xmlns:a16="http://schemas.microsoft.com/office/drawing/2014/main" id="{BDAA0C79-B6D9-2F1C-5348-6A31C3FAC273}"/>
              </a:ext>
            </a:extLst>
          </p:cNvPr>
          <p:cNvSpPr txBox="1"/>
          <p:nvPr/>
        </p:nvSpPr>
        <p:spPr>
          <a:xfrm>
            <a:off x="4926689" y="2475604"/>
            <a:ext cx="1932675" cy="287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00506030000020004"/>
              </a:rPr>
              <a:t>Community Partners</a:t>
            </a:r>
          </a:p>
        </p:txBody>
      </p:sp>
      <p:sp>
        <p:nvSpPr>
          <p:cNvPr id="7" name="TextBox 52">
            <a:extLst>
              <a:ext uri="{FF2B5EF4-FFF2-40B4-BE49-F238E27FC236}">
                <a16:creationId xmlns:a16="http://schemas.microsoft.com/office/drawing/2014/main" id="{0E35422C-81DD-801F-840E-2E7AB92D47AE}"/>
              </a:ext>
            </a:extLst>
          </p:cNvPr>
          <p:cNvSpPr txBox="1"/>
          <p:nvPr/>
        </p:nvSpPr>
        <p:spPr>
          <a:xfrm>
            <a:off x="4982742" y="3539140"/>
            <a:ext cx="1910271" cy="48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00506030000020004"/>
              </a:rPr>
              <a:t>Digital influencers &amp; targeted paid media</a:t>
            </a:r>
          </a:p>
        </p:txBody>
      </p:sp>
      <p:sp>
        <p:nvSpPr>
          <p:cNvPr id="8" name="TextBox 53">
            <a:extLst>
              <a:ext uri="{FF2B5EF4-FFF2-40B4-BE49-F238E27FC236}">
                <a16:creationId xmlns:a16="http://schemas.microsoft.com/office/drawing/2014/main" id="{BF37002E-B24C-BC6A-133F-ACA4437C7697}"/>
              </a:ext>
            </a:extLst>
          </p:cNvPr>
          <p:cNvSpPr txBox="1"/>
          <p:nvPr/>
        </p:nvSpPr>
        <p:spPr>
          <a:xfrm>
            <a:off x="4935139" y="4758983"/>
            <a:ext cx="1910271" cy="48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00506030000020004"/>
              </a:rPr>
              <a:t>Earned media, website, &amp; social channels</a:t>
            </a:r>
          </a:p>
        </p:txBody>
      </p:sp>
      <p:sp>
        <p:nvSpPr>
          <p:cNvPr id="9" name="Right Arrow 23">
            <a:extLst>
              <a:ext uri="{FF2B5EF4-FFF2-40B4-BE49-F238E27FC236}">
                <a16:creationId xmlns:a16="http://schemas.microsoft.com/office/drawing/2014/main" id="{F5F29A11-7474-CF28-52FD-E0226147110C}"/>
              </a:ext>
            </a:extLst>
          </p:cNvPr>
          <p:cNvSpPr/>
          <p:nvPr/>
        </p:nvSpPr>
        <p:spPr>
          <a:xfrm>
            <a:off x="4008471" y="3038931"/>
            <a:ext cx="426847" cy="48322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Proxima Nova" panose="02000506030000020004"/>
            </a:endParaRPr>
          </a:p>
        </p:txBody>
      </p:sp>
      <p:pic>
        <p:nvPicPr>
          <p:cNvPr id="11" name="Graphic 57" descr="Laptop with solid fill">
            <a:extLst>
              <a:ext uri="{FF2B5EF4-FFF2-40B4-BE49-F238E27FC236}">
                <a16:creationId xmlns:a16="http://schemas.microsoft.com/office/drawing/2014/main" id="{B1ABEF5E-0DF9-CFBA-067C-A2B09EA7C8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44460" y="4176705"/>
            <a:ext cx="638987" cy="638987"/>
          </a:xfrm>
          <a:prstGeom prst="rect">
            <a:avLst/>
          </a:prstGeom>
        </p:spPr>
      </p:pic>
      <p:sp>
        <p:nvSpPr>
          <p:cNvPr id="12" name="TextBox 59">
            <a:extLst>
              <a:ext uri="{FF2B5EF4-FFF2-40B4-BE49-F238E27FC236}">
                <a16:creationId xmlns:a16="http://schemas.microsoft.com/office/drawing/2014/main" id="{369AA81C-6DE5-1D13-860D-59F460A192E1}"/>
              </a:ext>
            </a:extLst>
          </p:cNvPr>
          <p:cNvSpPr txBox="1"/>
          <p:nvPr/>
        </p:nvSpPr>
        <p:spPr>
          <a:xfrm>
            <a:off x="8329905" y="2181449"/>
            <a:ext cx="2714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D5C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00506030000020004"/>
              </a:rPr>
              <a:t>People in recovery, their loved ones, others impacted by SUD</a:t>
            </a:r>
          </a:p>
        </p:txBody>
      </p:sp>
      <p:sp>
        <p:nvSpPr>
          <p:cNvPr id="13" name="TextBox 60">
            <a:extLst>
              <a:ext uri="{FF2B5EF4-FFF2-40B4-BE49-F238E27FC236}">
                <a16:creationId xmlns:a16="http://schemas.microsoft.com/office/drawing/2014/main" id="{8784C389-6084-1AA3-D1DE-535985F962FF}"/>
              </a:ext>
            </a:extLst>
          </p:cNvPr>
          <p:cNvSpPr txBox="1"/>
          <p:nvPr/>
        </p:nvSpPr>
        <p:spPr>
          <a:xfrm>
            <a:off x="8329905" y="3108222"/>
            <a:ext cx="2619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D5C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00506030000020004"/>
              </a:rPr>
              <a:t>Targeted messages to reach specific communities</a:t>
            </a:r>
          </a:p>
        </p:txBody>
      </p:sp>
      <p:sp>
        <p:nvSpPr>
          <p:cNvPr id="14" name="TextBox 61">
            <a:extLst>
              <a:ext uri="{FF2B5EF4-FFF2-40B4-BE49-F238E27FC236}">
                <a16:creationId xmlns:a16="http://schemas.microsoft.com/office/drawing/2014/main" id="{5777465A-5659-8D2C-A166-154CA0ABDEB0}"/>
              </a:ext>
            </a:extLst>
          </p:cNvPr>
          <p:cNvSpPr txBox="1"/>
          <p:nvPr/>
        </p:nvSpPr>
        <p:spPr>
          <a:xfrm>
            <a:off x="8329905" y="3946204"/>
            <a:ext cx="2527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D5C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00506030000020004"/>
              </a:rPr>
              <a:t>General public and regional communities</a:t>
            </a:r>
          </a:p>
        </p:txBody>
      </p:sp>
      <p:sp>
        <p:nvSpPr>
          <p:cNvPr id="16" name="Right Arrow 23">
            <a:extLst>
              <a:ext uri="{FF2B5EF4-FFF2-40B4-BE49-F238E27FC236}">
                <a16:creationId xmlns:a16="http://schemas.microsoft.com/office/drawing/2014/main" id="{1C999CC5-AD58-CD6D-F871-6AC7B927B082}"/>
              </a:ext>
            </a:extLst>
          </p:cNvPr>
          <p:cNvSpPr/>
          <p:nvPr/>
        </p:nvSpPr>
        <p:spPr>
          <a:xfrm>
            <a:off x="7398035" y="3108222"/>
            <a:ext cx="426847" cy="48322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Proxima Nova" panose="02000506030000020004"/>
            </a:endParaRPr>
          </a:p>
        </p:txBody>
      </p:sp>
      <p:pic>
        <p:nvPicPr>
          <p:cNvPr id="18" name="Graphic 55" descr="Group success with solid fill">
            <a:extLst>
              <a:ext uri="{FF2B5EF4-FFF2-40B4-BE49-F238E27FC236}">
                <a16:creationId xmlns:a16="http://schemas.microsoft.com/office/drawing/2014/main" id="{4FC792C0-F32A-EC7F-22F2-D286415EF4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28642" y="1962851"/>
            <a:ext cx="713695" cy="592967"/>
          </a:xfrm>
          <a:prstGeom prst="rect">
            <a:avLst/>
          </a:prstGeom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C3FDAD1F-B662-0C9C-CBDA-EDE07BC09297}"/>
              </a:ext>
            </a:extLst>
          </p:cNvPr>
          <p:cNvGrpSpPr/>
          <p:nvPr/>
        </p:nvGrpSpPr>
        <p:grpSpPr>
          <a:xfrm>
            <a:off x="6082062" y="4254855"/>
            <a:ext cx="334932" cy="319628"/>
            <a:chOff x="11970630" y="8041040"/>
            <a:chExt cx="1368064" cy="1305555"/>
          </a:xfrm>
        </p:grpSpPr>
        <p:sp>
          <p:nvSpPr>
            <p:cNvPr id="23" name="Google Shape;1495;p33">
              <a:extLst>
                <a:ext uri="{FF2B5EF4-FFF2-40B4-BE49-F238E27FC236}">
                  <a16:creationId xmlns:a16="http://schemas.microsoft.com/office/drawing/2014/main" id="{4BE31F2B-73A7-28C5-BBA4-3F6C56CFB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1794" y="8748107"/>
              <a:ext cx="596900" cy="598488"/>
            </a:xfrm>
            <a:custGeom>
              <a:avLst/>
              <a:gdLst>
                <a:gd name="T0" fmla="*/ 140 w 153"/>
                <a:gd name="T1" fmla="*/ 153 h 153"/>
                <a:gd name="T2" fmla="*/ 13 w 153"/>
                <a:gd name="T3" fmla="*/ 153 h 153"/>
                <a:gd name="T4" fmla="*/ 0 w 153"/>
                <a:gd name="T5" fmla="*/ 140 h 153"/>
                <a:gd name="T6" fmla="*/ 0 w 153"/>
                <a:gd name="T7" fmla="*/ 13 h 153"/>
                <a:gd name="T8" fmla="*/ 13 w 153"/>
                <a:gd name="T9" fmla="*/ 0 h 153"/>
                <a:gd name="T10" fmla="*/ 140 w 153"/>
                <a:gd name="T11" fmla="*/ 0 h 153"/>
                <a:gd name="T12" fmla="*/ 153 w 153"/>
                <a:gd name="T13" fmla="*/ 13 h 153"/>
                <a:gd name="T14" fmla="*/ 153 w 153"/>
                <a:gd name="T15" fmla="*/ 140 h 153"/>
                <a:gd name="T16" fmla="*/ 140 w 153"/>
                <a:gd name="T17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53" extrusionOk="0">
                  <a:moveTo>
                    <a:pt x="140" y="153"/>
                  </a:moveTo>
                  <a:cubicBezTo>
                    <a:pt x="13" y="153"/>
                    <a:pt x="13" y="153"/>
                    <a:pt x="13" y="153"/>
                  </a:cubicBezTo>
                  <a:cubicBezTo>
                    <a:pt x="6" y="153"/>
                    <a:pt x="0" y="147"/>
                    <a:pt x="0" y="14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7" y="0"/>
                    <a:pt x="153" y="6"/>
                    <a:pt x="153" y="13"/>
                  </a:cubicBezTo>
                  <a:cubicBezTo>
                    <a:pt x="153" y="140"/>
                    <a:pt x="153" y="140"/>
                    <a:pt x="153" y="140"/>
                  </a:cubicBezTo>
                  <a:cubicBezTo>
                    <a:pt x="153" y="147"/>
                    <a:pt x="147" y="153"/>
                    <a:pt x="140" y="153"/>
                  </a:cubicBezTo>
                  <a:close/>
                </a:path>
              </a:pathLst>
            </a:custGeom>
            <a:solidFill>
              <a:srgbClr val="D94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12" tIns="22851" rIns="45712" bIns="2285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S" sz="637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24" name="Google Shape;1496;p33">
              <a:extLst>
                <a:ext uri="{FF2B5EF4-FFF2-40B4-BE49-F238E27FC236}">
                  <a16:creationId xmlns:a16="http://schemas.microsoft.com/office/drawing/2014/main" id="{4E84992F-7A4A-6C5A-90D3-86231AF76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2756" y="8838595"/>
              <a:ext cx="430213" cy="417512"/>
            </a:xfrm>
            <a:custGeom>
              <a:avLst/>
              <a:gdLst>
                <a:gd name="T0" fmla="*/ 90 w 110"/>
                <a:gd name="T1" fmla="*/ 0 h 107"/>
                <a:gd name="T2" fmla="*/ 20 w 110"/>
                <a:gd name="T3" fmla="*/ 0 h 107"/>
                <a:gd name="T4" fmla="*/ 0 w 110"/>
                <a:gd name="T5" fmla="*/ 19 h 107"/>
                <a:gd name="T6" fmla="*/ 0 w 110"/>
                <a:gd name="T7" fmla="*/ 88 h 107"/>
                <a:gd name="T8" fmla="*/ 20 w 110"/>
                <a:gd name="T9" fmla="*/ 107 h 107"/>
                <a:gd name="T10" fmla="*/ 90 w 110"/>
                <a:gd name="T11" fmla="*/ 107 h 107"/>
                <a:gd name="T12" fmla="*/ 110 w 110"/>
                <a:gd name="T13" fmla="*/ 88 h 107"/>
                <a:gd name="T14" fmla="*/ 110 w 110"/>
                <a:gd name="T15" fmla="*/ 19 h 107"/>
                <a:gd name="T16" fmla="*/ 90 w 110"/>
                <a:gd name="T17" fmla="*/ 0 h 107"/>
                <a:gd name="T18" fmla="*/ 77 w 110"/>
                <a:gd name="T19" fmla="*/ 15 h 107"/>
                <a:gd name="T20" fmla="*/ 82 w 110"/>
                <a:gd name="T21" fmla="*/ 11 h 107"/>
                <a:gd name="T22" fmla="*/ 95 w 110"/>
                <a:gd name="T23" fmla="*/ 11 h 107"/>
                <a:gd name="T24" fmla="*/ 100 w 110"/>
                <a:gd name="T25" fmla="*/ 14 h 107"/>
                <a:gd name="T26" fmla="*/ 100 w 110"/>
                <a:gd name="T27" fmla="*/ 15 h 107"/>
                <a:gd name="T28" fmla="*/ 100 w 110"/>
                <a:gd name="T29" fmla="*/ 27 h 107"/>
                <a:gd name="T30" fmla="*/ 96 w 110"/>
                <a:gd name="T31" fmla="*/ 31 h 107"/>
                <a:gd name="T32" fmla="*/ 95 w 110"/>
                <a:gd name="T33" fmla="*/ 32 h 107"/>
                <a:gd name="T34" fmla="*/ 89 w 110"/>
                <a:gd name="T35" fmla="*/ 32 h 107"/>
                <a:gd name="T36" fmla="*/ 82 w 110"/>
                <a:gd name="T37" fmla="*/ 32 h 107"/>
                <a:gd name="T38" fmla="*/ 78 w 110"/>
                <a:gd name="T39" fmla="*/ 28 h 107"/>
                <a:gd name="T40" fmla="*/ 77 w 110"/>
                <a:gd name="T41" fmla="*/ 27 h 107"/>
                <a:gd name="T42" fmla="*/ 77 w 110"/>
                <a:gd name="T43" fmla="*/ 15 h 107"/>
                <a:gd name="T44" fmla="*/ 55 w 110"/>
                <a:gd name="T45" fmla="*/ 32 h 107"/>
                <a:gd name="T46" fmla="*/ 77 w 110"/>
                <a:gd name="T47" fmla="*/ 53 h 107"/>
                <a:gd name="T48" fmla="*/ 55 w 110"/>
                <a:gd name="T49" fmla="*/ 74 h 107"/>
                <a:gd name="T50" fmla="*/ 33 w 110"/>
                <a:gd name="T51" fmla="*/ 53 h 107"/>
                <a:gd name="T52" fmla="*/ 55 w 110"/>
                <a:gd name="T53" fmla="*/ 32 h 107"/>
                <a:gd name="T54" fmla="*/ 100 w 110"/>
                <a:gd name="T55" fmla="*/ 45 h 107"/>
                <a:gd name="T56" fmla="*/ 100 w 110"/>
                <a:gd name="T57" fmla="*/ 82 h 107"/>
                <a:gd name="T58" fmla="*/ 100 w 110"/>
                <a:gd name="T59" fmla="*/ 90 h 107"/>
                <a:gd name="T60" fmla="*/ 96 w 110"/>
                <a:gd name="T61" fmla="*/ 95 h 107"/>
                <a:gd name="T62" fmla="*/ 95 w 110"/>
                <a:gd name="T63" fmla="*/ 95 h 107"/>
                <a:gd name="T64" fmla="*/ 57 w 110"/>
                <a:gd name="T65" fmla="*/ 95 h 107"/>
                <a:gd name="T66" fmla="*/ 16 w 110"/>
                <a:gd name="T67" fmla="*/ 95 h 107"/>
                <a:gd name="T68" fmla="*/ 14 w 110"/>
                <a:gd name="T69" fmla="*/ 94 h 107"/>
                <a:gd name="T70" fmla="*/ 11 w 110"/>
                <a:gd name="T71" fmla="*/ 91 h 107"/>
                <a:gd name="T72" fmla="*/ 11 w 110"/>
                <a:gd name="T73" fmla="*/ 90 h 107"/>
                <a:gd name="T74" fmla="*/ 11 w 110"/>
                <a:gd name="T75" fmla="*/ 45 h 107"/>
                <a:gd name="T76" fmla="*/ 11 w 110"/>
                <a:gd name="T77" fmla="*/ 44 h 107"/>
                <a:gd name="T78" fmla="*/ 21 w 110"/>
                <a:gd name="T79" fmla="*/ 44 h 107"/>
                <a:gd name="T80" fmla="*/ 24 w 110"/>
                <a:gd name="T81" fmla="*/ 69 h 107"/>
                <a:gd name="T82" fmla="*/ 38 w 110"/>
                <a:gd name="T83" fmla="*/ 82 h 107"/>
                <a:gd name="T84" fmla="*/ 57 w 110"/>
                <a:gd name="T85" fmla="*/ 86 h 107"/>
                <a:gd name="T86" fmla="*/ 84 w 110"/>
                <a:gd name="T87" fmla="*/ 73 h 107"/>
                <a:gd name="T88" fmla="*/ 90 w 110"/>
                <a:gd name="T89" fmla="*/ 44 h 107"/>
                <a:gd name="T90" fmla="*/ 100 w 110"/>
                <a:gd name="T91" fmla="*/ 44 h 107"/>
                <a:gd name="T92" fmla="*/ 100 w 110"/>
                <a:gd name="T93" fmla="*/ 4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" h="107" extrusionOk="0">
                  <a:moveTo>
                    <a:pt x="9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8"/>
                    <a:pt x="9" y="107"/>
                    <a:pt x="20" y="107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101" y="107"/>
                    <a:pt x="110" y="98"/>
                    <a:pt x="110" y="88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0" y="8"/>
                    <a:pt x="101" y="0"/>
                    <a:pt x="90" y="0"/>
                  </a:cubicBezTo>
                  <a:close/>
                  <a:moveTo>
                    <a:pt x="77" y="15"/>
                  </a:moveTo>
                  <a:cubicBezTo>
                    <a:pt x="78" y="12"/>
                    <a:pt x="79" y="11"/>
                    <a:pt x="82" y="11"/>
                  </a:cubicBezTo>
                  <a:cubicBezTo>
                    <a:pt x="86" y="11"/>
                    <a:pt x="91" y="11"/>
                    <a:pt x="95" y="11"/>
                  </a:cubicBezTo>
                  <a:cubicBezTo>
                    <a:pt x="97" y="11"/>
                    <a:pt x="99" y="12"/>
                    <a:pt x="100" y="14"/>
                  </a:cubicBezTo>
                  <a:cubicBezTo>
                    <a:pt x="100" y="14"/>
                    <a:pt x="100" y="15"/>
                    <a:pt x="100" y="15"/>
                  </a:cubicBezTo>
                  <a:cubicBezTo>
                    <a:pt x="100" y="19"/>
                    <a:pt x="100" y="23"/>
                    <a:pt x="100" y="27"/>
                  </a:cubicBezTo>
                  <a:cubicBezTo>
                    <a:pt x="100" y="29"/>
                    <a:pt x="98" y="31"/>
                    <a:pt x="96" y="31"/>
                  </a:cubicBezTo>
                  <a:cubicBezTo>
                    <a:pt x="96" y="32"/>
                    <a:pt x="95" y="32"/>
                    <a:pt x="95" y="32"/>
                  </a:cubicBezTo>
                  <a:cubicBezTo>
                    <a:pt x="93" y="32"/>
                    <a:pt x="91" y="32"/>
                    <a:pt x="89" y="32"/>
                  </a:cubicBezTo>
                  <a:cubicBezTo>
                    <a:pt x="86" y="32"/>
                    <a:pt x="84" y="32"/>
                    <a:pt x="82" y="32"/>
                  </a:cubicBezTo>
                  <a:cubicBezTo>
                    <a:pt x="80" y="32"/>
                    <a:pt x="78" y="30"/>
                    <a:pt x="78" y="28"/>
                  </a:cubicBezTo>
                  <a:cubicBezTo>
                    <a:pt x="78" y="28"/>
                    <a:pt x="77" y="27"/>
                    <a:pt x="77" y="27"/>
                  </a:cubicBezTo>
                  <a:cubicBezTo>
                    <a:pt x="77" y="23"/>
                    <a:pt x="77" y="19"/>
                    <a:pt x="77" y="15"/>
                  </a:cubicBezTo>
                  <a:close/>
                  <a:moveTo>
                    <a:pt x="55" y="32"/>
                  </a:moveTo>
                  <a:cubicBezTo>
                    <a:pt x="68" y="32"/>
                    <a:pt x="77" y="41"/>
                    <a:pt x="77" y="53"/>
                  </a:cubicBezTo>
                  <a:cubicBezTo>
                    <a:pt x="77" y="64"/>
                    <a:pt x="68" y="74"/>
                    <a:pt x="55" y="74"/>
                  </a:cubicBezTo>
                  <a:cubicBezTo>
                    <a:pt x="43" y="74"/>
                    <a:pt x="33" y="64"/>
                    <a:pt x="33" y="53"/>
                  </a:cubicBezTo>
                  <a:cubicBezTo>
                    <a:pt x="33" y="41"/>
                    <a:pt x="43" y="32"/>
                    <a:pt x="55" y="32"/>
                  </a:cubicBezTo>
                  <a:close/>
                  <a:moveTo>
                    <a:pt x="100" y="45"/>
                  </a:moveTo>
                  <a:cubicBezTo>
                    <a:pt x="100" y="57"/>
                    <a:pt x="100" y="70"/>
                    <a:pt x="100" y="82"/>
                  </a:cubicBezTo>
                  <a:cubicBezTo>
                    <a:pt x="100" y="85"/>
                    <a:pt x="100" y="88"/>
                    <a:pt x="100" y="90"/>
                  </a:cubicBezTo>
                  <a:cubicBezTo>
                    <a:pt x="100" y="92"/>
                    <a:pt x="98" y="94"/>
                    <a:pt x="96" y="95"/>
                  </a:cubicBezTo>
                  <a:cubicBezTo>
                    <a:pt x="96" y="95"/>
                    <a:pt x="95" y="95"/>
                    <a:pt x="95" y="95"/>
                  </a:cubicBezTo>
                  <a:cubicBezTo>
                    <a:pt x="82" y="95"/>
                    <a:pt x="69" y="95"/>
                    <a:pt x="57" y="95"/>
                  </a:cubicBezTo>
                  <a:cubicBezTo>
                    <a:pt x="43" y="95"/>
                    <a:pt x="29" y="95"/>
                    <a:pt x="16" y="95"/>
                  </a:cubicBezTo>
                  <a:cubicBezTo>
                    <a:pt x="15" y="95"/>
                    <a:pt x="15" y="95"/>
                    <a:pt x="14" y="94"/>
                  </a:cubicBezTo>
                  <a:cubicBezTo>
                    <a:pt x="12" y="94"/>
                    <a:pt x="11" y="92"/>
                    <a:pt x="11" y="91"/>
                  </a:cubicBezTo>
                  <a:cubicBezTo>
                    <a:pt x="11" y="91"/>
                    <a:pt x="11" y="90"/>
                    <a:pt x="11" y="90"/>
                  </a:cubicBezTo>
                  <a:cubicBezTo>
                    <a:pt x="11" y="75"/>
                    <a:pt x="11" y="60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4" y="44"/>
                    <a:pt x="18" y="44"/>
                    <a:pt x="21" y="44"/>
                  </a:cubicBezTo>
                  <a:cubicBezTo>
                    <a:pt x="19" y="53"/>
                    <a:pt x="20" y="61"/>
                    <a:pt x="24" y="69"/>
                  </a:cubicBezTo>
                  <a:cubicBezTo>
                    <a:pt x="28" y="75"/>
                    <a:pt x="32" y="79"/>
                    <a:pt x="38" y="82"/>
                  </a:cubicBezTo>
                  <a:cubicBezTo>
                    <a:pt x="44" y="85"/>
                    <a:pt x="50" y="87"/>
                    <a:pt x="57" y="86"/>
                  </a:cubicBezTo>
                  <a:cubicBezTo>
                    <a:pt x="68" y="86"/>
                    <a:pt x="77" y="81"/>
                    <a:pt x="84" y="73"/>
                  </a:cubicBezTo>
                  <a:cubicBezTo>
                    <a:pt x="90" y="64"/>
                    <a:pt x="92" y="54"/>
                    <a:pt x="90" y="44"/>
                  </a:cubicBezTo>
                  <a:cubicBezTo>
                    <a:pt x="93" y="44"/>
                    <a:pt x="96" y="44"/>
                    <a:pt x="100" y="44"/>
                  </a:cubicBezTo>
                  <a:cubicBezTo>
                    <a:pt x="100" y="44"/>
                    <a:pt x="100" y="45"/>
                    <a:pt x="100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12" tIns="22851" rIns="45712" bIns="2285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S" sz="637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29" name="Google Shape;1497;p33">
              <a:extLst>
                <a:ext uri="{FF2B5EF4-FFF2-40B4-BE49-F238E27FC236}">
                  <a16:creationId xmlns:a16="http://schemas.microsoft.com/office/drawing/2014/main" id="{7B97D807-B20C-F01B-C9F9-4E50C6965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1528" y="8041040"/>
              <a:ext cx="593725" cy="598487"/>
            </a:xfrm>
            <a:custGeom>
              <a:avLst/>
              <a:gdLst>
                <a:gd name="T0" fmla="*/ 140 w 152"/>
                <a:gd name="T1" fmla="*/ 153 h 153"/>
                <a:gd name="T2" fmla="*/ 12 w 152"/>
                <a:gd name="T3" fmla="*/ 153 h 153"/>
                <a:gd name="T4" fmla="*/ 0 w 152"/>
                <a:gd name="T5" fmla="*/ 140 h 153"/>
                <a:gd name="T6" fmla="*/ 0 w 152"/>
                <a:gd name="T7" fmla="*/ 13 h 153"/>
                <a:gd name="T8" fmla="*/ 12 w 152"/>
                <a:gd name="T9" fmla="*/ 0 h 153"/>
                <a:gd name="T10" fmla="*/ 140 w 152"/>
                <a:gd name="T11" fmla="*/ 0 h 153"/>
                <a:gd name="T12" fmla="*/ 152 w 152"/>
                <a:gd name="T13" fmla="*/ 13 h 153"/>
                <a:gd name="T14" fmla="*/ 152 w 152"/>
                <a:gd name="T15" fmla="*/ 140 h 153"/>
                <a:gd name="T16" fmla="*/ 140 w 152"/>
                <a:gd name="T17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3" extrusionOk="0">
                  <a:moveTo>
                    <a:pt x="140" y="153"/>
                  </a:moveTo>
                  <a:cubicBezTo>
                    <a:pt x="12" y="153"/>
                    <a:pt x="12" y="153"/>
                    <a:pt x="12" y="153"/>
                  </a:cubicBezTo>
                  <a:cubicBezTo>
                    <a:pt x="5" y="153"/>
                    <a:pt x="0" y="147"/>
                    <a:pt x="0" y="14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7" y="0"/>
                    <a:pt x="152" y="6"/>
                    <a:pt x="152" y="13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7"/>
                    <a:pt x="147" y="153"/>
                    <a:pt x="140" y="153"/>
                  </a:cubicBezTo>
                  <a:close/>
                </a:path>
              </a:pathLst>
            </a:custGeom>
            <a:solidFill>
              <a:srgbClr val="48C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12" tIns="22851" rIns="45712" bIns="2285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S" sz="637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30" name="Google Shape;1498;p33">
              <a:extLst>
                <a:ext uri="{FF2B5EF4-FFF2-40B4-BE49-F238E27FC236}">
                  <a16:creationId xmlns:a16="http://schemas.microsoft.com/office/drawing/2014/main" id="{2A63F90B-2ED5-C05D-FCDB-1F237382F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9315" y="8161690"/>
              <a:ext cx="438150" cy="355600"/>
            </a:xfrm>
            <a:custGeom>
              <a:avLst/>
              <a:gdLst>
                <a:gd name="T0" fmla="*/ 112 w 112"/>
                <a:gd name="T1" fmla="*/ 11 h 91"/>
                <a:gd name="T2" fmla="*/ 99 w 112"/>
                <a:gd name="T3" fmla="*/ 14 h 91"/>
                <a:gd name="T4" fmla="*/ 109 w 112"/>
                <a:gd name="T5" fmla="*/ 2 h 91"/>
                <a:gd name="T6" fmla="*/ 94 w 112"/>
                <a:gd name="T7" fmla="*/ 7 h 91"/>
                <a:gd name="T8" fmla="*/ 77 w 112"/>
                <a:gd name="T9" fmla="*/ 0 h 91"/>
                <a:gd name="T10" fmla="*/ 55 w 112"/>
                <a:gd name="T11" fmla="*/ 23 h 91"/>
                <a:gd name="T12" fmla="*/ 55 w 112"/>
                <a:gd name="T13" fmla="*/ 28 h 91"/>
                <a:gd name="T14" fmla="*/ 8 w 112"/>
                <a:gd name="T15" fmla="*/ 4 h 91"/>
                <a:gd name="T16" fmla="*/ 5 w 112"/>
                <a:gd name="T17" fmla="*/ 16 h 91"/>
                <a:gd name="T18" fmla="*/ 15 w 112"/>
                <a:gd name="T19" fmla="*/ 35 h 91"/>
                <a:gd name="T20" fmla="*/ 5 w 112"/>
                <a:gd name="T21" fmla="*/ 32 h 91"/>
                <a:gd name="T22" fmla="*/ 5 w 112"/>
                <a:gd name="T23" fmla="*/ 32 h 91"/>
                <a:gd name="T24" fmla="*/ 23 w 112"/>
                <a:gd name="T25" fmla="*/ 55 h 91"/>
                <a:gd name="T26" fmla="*/ 17 w 112"/>
                <a:gd name="T27" fmla="*/ 55 h 91"/>
                <a:gd name="T28" fmla="*/ 13 w 112"/>
                <a:gd name="T29" fmla="*/ 55 h 91"/>
                <a:gd name="T30" fmla="*/ 34 w 112"/>
                <a:gd name="T31" fmla="*/ 71 h 91"/>
                <a:gd name="T32" fmla="*/ 6 w 112"/>
                <a:gd name="T33" fmla="*/ 81 h 91"/>
                <a:gd name="T34" fmla="*/ 0 w 112"/>
                <a:gd name="T35" fmla="*/ 80 h 91"/>
                <a:gd name="T36" fmla="*/ 35 w 112"/>
                <a:gd name="T37" fmla="*/ 91 h 91"/>
                <a:gd name="T38" fmla="*/ 101 w 112"/>
                <a:gd name="T39" fmla="*/ 26 h 91"/>
                <a:gd name="T40" fmla="*/ 100 w 112"/>
                <a:gd name="T41" fmla="*/ 23 h 91"/>
                <a:gd name="T42" fmla="*/ 112 w 112"/>
                <a:gd name="T43" fmla="*/ 1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" h="91" extrusionOk="0">
                  <a:moveTo>
                    <a:pt x="112" y="11"/>
                  </a:moveTo>
                  <a:cubicBezTo>
                    <a:pt x="108" y="13"/>
                    <a:pt x="103" y="14"/>
                    <a:pt x="99" y="14"/>
                  </a:cubicBezTo>
                  <a:cubicBezTo>
                    <a:pt x="103" y="11"/>
                    <a:pt x="107" y="7"/>
                    <a:pt x="109" y="2"/>
                  </a:cubicBezTo>
                  <a:cubicBezTo>
                    <a:pt x="104" y="4"/>
                    <a:pt x="99" y="6"/>
                    <a:pt x="94" y="7"/>
                  </a:cubicBezTo>
                  <a:cubicBezTo>
                    <a:pt x="90" y="3"/>
                    <a:pt x="84" y="0"/>
                    <a:pt x="77" y="0"/>
                  </a:cubicBezTo>
                  <a:cubicBezTo>
                    <a:pt x="65" y="0"/>
                    <a:pt x="55" y="10"/>
                    <a:pt x="55" y="23"/>
                  </a:cubicBezTo>
                  <a:cubicBezTo>
                    <a:pt x="55" y="25"/>
                    <a:pt x="55" y="26"/>
                    <a:pt x="55" y="28"/>
                  </a:cubicBezTo>
                  <a:cubicBezTo>
                    <a:pt x="36" y="27"/>
                    <a:pt x="19" y="18"/>
                    <a:pt x="8" y="4"/>
                  </a:cubicBezTo>
                  <a:cubicBezTo>
                    <a:pt x="6" y="8"/>
                    <a:pt x="5" y="11"/>
                    <a:pt x="5" y="16"/>
                  </a:cubicBezTo>
                  <a:cubicBezTo>
                    <a:pt x="5" y="24"/>
                    <a:pt x="9" y="31"/>
                    <a:pt x="15" y="35"/>
                  </a:cubicBezTo>
                  <a:cubicBezTo>
                    <a:pt x="11" y="35"/>
                    <a:pt x="8" y="34"/>
                    <a:pt x="5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43"/>
                    <a:pt x="12" y="53"/>
                    <a:pt x="23" y="55"/>
                  </a:cubicBezTo>
                  <a:cubicBezTo>
                    <a:pt x="21" y="55"/>
                    <a:pt x="19" y="55"/>
                    <a:pt x="17" y="55"/>
                  </a:cubicBezTo>
                  <a:cubicBezTo>
                    <a:pt x="15" y="55"/>
                    <a:pt x="14" y="55"/>
                    <a:pt x="13" y="55"/>
                  </a:cubicBezTo>
                  <a:cubicBezTo>
                    <a:pt x="16" y="64"/>
                    <a:pt x="24" y="71"/>
                    <a:pt x="34" y="71"/>
                  </a:cubicBezTo>
                  <a:cubicBezTo>
                    <a:pt x="26" y="77"/>
                    <a:pt x="16" y="81"/>
                    <a:pt x="6" y="81"/>
                  </a:cubicBezTo>
                  <a:cubicBezTo>
                    <a:pt x="4" y="81"/>
                    <a:pt x="2" y="81"/>
                    <a:pt x="0" y="80"/>
                  </a:cubicBezTo>
                  <a:cubicBezTo>
                    <a:pt x="10" y="87"/>
                    <a:pt x="22" y="91"/>
                    <a:pt x="35" y="91"/>
                  </a:cubicBezTo>
                  <a:cubicBezTo>
                    <a:pt x="77" y="91"/>
                    <a:pt x="101" y="56"/>
                    <a:pt x="101" y="26"/>
                  </a:cubicBezTo>
                  <a:cubicBezTo>
                    <a:pt x="101" y="25"/>
                    <a:pt x="100" y="24"/>
                    <a:pt x="100" y="23"/>
                  </a:cubicBezTo>
                  <a:cubicBezTo>
                    <a:pt x="105" y="19"/>
                    <a:pt x="109" y="15"/>
                    <a:pt x="11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12" tIns="22851" rIns="45712" bIns="2285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S" sz="637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31" name="Google Shape;1499;p33">
              <a:extLst>
                <a:ext uri="{FF2B5EF4-FFF2-40B4-BE49-F238E27FC236}">
                  <a16:creationId xmlns:a16="http://schemas.microsoft.com/office/drawing/2014/main" id="{26D801C0-609B-E242-1D2F-7811A9E91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30" y="8745101"/>
              <a:ext cx="593725" cy="598487"/>
            </a:xfrm>
            <a:custGeom>
              <a:avLst/>
              <a:gdLst>
                <a:gd name="T0" fmla="*/ 140 w 152"/>
                <a:gd name="T1" fmla="*/ 153 h 153"/>
                <a:gd name="T2" fmla="*/ 12 w 152"/>
                <a:gd name="T3" fmla="*/ 153 h 153"/>
                <a:gd name="T4" fmla="*/ 0 w 152"/>
                <a:gd name="T5" fmla="*/ 140 h 153"/>
                <a:gd name="T6" fmla="*/ 0 w 152"/>
                <a:gd name="T7" fmla="*/ 13 h 153"/>
                <a:gd name="T8" fmla="*/ 12 w 152"/>
                <a:gd name="T9" fmla="*/ 0 h 153"/>
                <a:gd name="T10" fmla="*/ 140 w 152"/>
                <a:gd name="T11" fmla="*/ 0 h 153"/>
                <a:gd name="T12" fmla="*/ 152 w 152"/>
                <a:gd name="T13" fmla="*/ 13 h 153"/>
                <a:gd name="T14" fmla="*/ 152 w 152"/>
                <a:gd name="T15" fmla="*/ 140 h 153"/>
                <a:gd name="T16" fmla="*/ 140 w 152"/>
                <a:gd name="T17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3" extrusionOk="0">
                  <a:moveTo>
                    <a:pt x="140" y="153"/>
                  </a:moveTo>
                  <a:cubicBezTo>
                    <a:pt x="12" y="153"/>
                    <a:pt x="12" y="153"/>
                    <a:pt x="12" y="153"/>
                  </a:cubicBezTo>
                  <a:cubicBezTo>
                    <a:pt x="5" y="153"/>
                    <a:pt x="0" y="147"/>
                    <a:pt x="0" y="14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7" y="0"/>
                    <a:pt x="152" y="6"/>
                    <a:pt x="152" y="13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7"/>
                    <a:pt x="147" y="153"/>
                    <a:pt x="140" y="153"/>
                  </a:cubicBezTo>
                  <a:close/>
                </a:path>
              </a:pathLst>
            </a:custGeom>
            <a:solidFill>
              <a:srgbClr val="3B5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12" tIns="22851" rIns="45712" bIns="2285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S" sz="637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32" name="Google Shape;1500;p33">
              <a:extLst>
                <a:ext uri="{FF2B5EF4-FFF2-40B4-BE49-F238E27FC236}">
                  <a16:creationId xmlns:a16="http://schemas.microsoft.com/office/drawing/2014/main" id="{E0198BE8-7F8E-8706-E274-C0F2991D1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9868" y="8851463"/>
              <a:ext cx="238125" cy="492125"/>
            </a:xfrm>
            <a:custGeom>
              <a:avLst/>
              <a:gdLst>
                <a:gd name="T0" fmla="*/ 13 w 61"/>
                <a:gd name="T1" fmla="*/ 25 h 126"/>
                <a:gd name="T2" fmla="*/ 13 w 61"/>
                <a:gd name="T3" fmla="*/ 43 h 126"/>
                <a:gd name="T4" fmla="*/ 0 w 61"/>
                <a:gd name="T5" fmla="*/ 43 h 126"/>
                <a:gd name="T6" fmla="*/ 0 w 61"/>
                <a:gd name="T7" fmla="*/ 65 h 126"/>
                <a:gd name="T8" fmla="*/ 13 w 61"/>
                <a:gd name="T9" fmla="*/ 65 h 126"/>
                <a:gd name="T10" fmla="*/ 13 w 61"/>
                <a:gd name="T11" fmla="*/ 126 h 126"/>
                <a:gd name="T12" fmla="*/ 40 w 61"/>
                <a:gd name="T13" fmla="*/ 126 h 126"/>
                <a:gd name="T14" fmla="*/ 40 w 61"/>
                <a:gd name="T15" fmla="*/ 65 h 126"/>
                <a:gd name="T16" fmla="*/ 58 w 61"/>
                <a:gd name="T17" fmla="*/ 65 h 126"/>
                <a:gd name="T18" fmla="*/ 61 w 61"/>
                <a:gd name="T19" fmla="*/ 43 h 126"/>
                <a:gd name="T20" fmla="*/ 40 w 61"/>
                <a:gd name="T21" fmla="*/ 43 h 126"/>
                <a:gd name="T22" fmla="*/ 40 w 61"/>
                <a:gd name="T23" fmla="*/ 28 h 126"/>
                <a:gd name="T24" fmla="*/ 46 w 61"/>
                <a:gd name="T25" fmla="*/ 23 h 126"/>
                <a:gd name="T26" fmla="*/ 61 w 61"/>
                <a:gd name="T27" fmla="*/ 23 h 126"/>
                <a:gd name="T28" fmla="*/ 61 w 61"/>
                <a:gd name="T29" fmla="*/ 0 h 126"/>
                <a:gd name="T30" fmla="*/ 41 w 61"/>
                <a:gd name="T31" fmla="*/ 0 h 126"/>
                <a:gd name="T32" fmla="*/ 13 w 61"/>
                <a:gd name="T33" fmla="*/ 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126" extrusionOk="0">
                  <a:moveTo>
                    <a:pt x="13" y="25"/>
                  </a:moveTo>
                  <a:cubicBezTo>
                    <a:pt x="13" y="28"/>
                    <a:pt x="13" y="43"/>
                    <a:pt x="13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126"/>
                    <a:pt x="13" y="126"/>
                    <a:pt x="13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58" y="65"/>
                    <a:pt x="60" y="55"/>
                    <a:pt x="61" y="43"/>
                  </a:cubicBezTo>
                  <a:cubicBezTo>
                    <a:pt x="58" y="43"/>
                    <a:pt x="40" y="43"/>
                    <a:pt x="40" y="43"/>
                  </a:cubicBezTo>
                  <a:cubicBezTo>
                    <a:pt x="40" y="43"/>
                    <a:pt x="40" y="30"/>
                    <a:pt x="40" y="28"/>
                  </a:cubicBezTo>
                  <a:cubicBezTo>
                    <a:pt x="40" y="26"/>
                    <a:pt x="43" y="23"/>
                    <a:pt x="46" y="23"/>
                  </a:cubicBezTo>
                  <a:cubicBezTo>
                    <a:pt x="49" y="23"/>
                    <a:pt x="55" y="23"/>
                    <a:pt x="61" y="23"/>
                  </a:cubicBezTo>
                  <a:cubicBezTo>
                    <a:pt x="61" y="20"/>
                    <a:pt x="61" y="9"/>
                    <a:pt x="61" y="0"/>
                  </a:cubicBezTo>
                  <a:cubicBezTo>
                    <a:pt x="53" y="0"/>
                    <a:pt x="44" y="0"/>
                    <a:pt x="41" y="0"/>
                  </a:cubicBezTo>
                  <a:cubicBezTo>
                    <a:pt x="13" y="0"/>
                    <a:pt x="13" y="22"/>
                    <a:pt x="13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12" tIns="22851" rIns="45712" bIns="2285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S" sz="637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</p:grpSp>
      <p:pic>
        <p:nvPicPr>
          <p:cNvPr id="37" name="Imagen 36">
            <a:extLst>
              <a:ext uri="{FF2B5EF4-FFF2-40B4-BE49-F238E27FC236}">
                <a16:creationId xmlns:a16="http://schemas.microsoft.com/office/drawing/2014/main" id="{C0D82F5D-9727-222A-71E2-9244CA3C87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974" y="3008143"/>
            <a:ext cx="482105" cy="44770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A8FD680-41A0-3684-7BB1-6A2569FB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75733"/>
            <a:ext cx="11029951" cy="838200"/>
          </a:xfrm>
        </p:spPr>
        <p:txBody>
          <a:bodyPr lIns="0" tIns="0" rIns="0" bIns="0" anchor="t"/>
          <a:lstStyle/>
          <a:p>
            <a:r>
              <a:rPr lang="en-US" sz="3200">
                <a:latin typeface="+mj-lt"/>
                <a:cs typeface="Calibri"/>
              </a:rPr>
              <a:t>Evidence-Based Approach</a:t>
            </a:r>
          </a:p>
        </p:txBody>
      </p:sp>
      <p:pic>
        <p:nvPicPr>
          <p:cNvPr id="15" name="Picture 14" descr="A collage of people with text&#10;&#10;Description automatically generated">
            <a:extLst>
              <a:ext uri="{FF2B5EF4-FFF2-40B4-BE49-F238E27FC236}">
                <a16:creationId xmlns:a16="http://schemas.microsoft.com/office/drawing/2014/main" id="{F0145693-A986-D463-34E3-94823BD3CF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43" y="1844566"/>
            <a:ext cx="3159512" cy="3633439"/>
          </a:xfrm>
          <a:prstGeom prst="rect">
            <a:avLst/>
          </a:prstGeom>
        </p:spPr>
      </p:pic>
      <p:sp>
        <p:nvSpPr>
          <p:cNvPr id="6" name="Minus Sign 5">
            <a:extLst>
              <a:ext uri="{FF2B5EF4-FFF2-40B4-BE49-F238E27FC236}">
                <a16:creationId xmlns:a16="http://schemas.microsoft.com/office/drawing/2014/main" id="{427A4D5D-46EF-6E16-A2EF-45C53EC45E08}"/>
              </a:ext>
            </a:extLst>
          </p:cNvPr>
          <p:cNvSpPr/>
          <p:nvPr/>
        </p:nvSpPr>
        <p:spPr>
          <a:xfrm>
            <a:off x="1402858" y="6205605"/>
            <a:ext cx="1493949" cy="914400"/>
          </a:xfrm>
          <a:prstGeom prst="mathMinus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927498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12">
            <a:extLst>
              <a:ext uri="{FF2B5EF4-FFF2-40B4-BE49-F238E27FC236}">
                <a16:creationId xmlns:a16="http://schemas.microsoft.com/office/drawing/2014/main" id="{BAA41A9E-A634-E6AD-2940-FAA3DB487049}"/>
              </a:ext>
            </a:extLst>
          </p:cNvPr>
          <p:cNvSpPr/>
          <p:nvPr/>
        </p:nvSpPr>
        <p:spPr>
          <a:xfrm>
            <a:off x="6950565" y="4193304"/>
            <a:ext cx="2832584" cy="83868"/>
          </a:xfrm>
          <a:custGeom>
            <a:avLst/>
            <a:gdLst/>
            <a:ahLst/>
            <a:cxnLst/>
            <a:rect l="l" t="t" r="r" b="b"/>
            <a:pathLst>
              <a:path w="5950584">
                <a:moveTo>
                  <a:pt x="0" y="0"/>
                </a:moveTo>
                <a:lnTo>
                  <a:pt x="5950523" y="1"/>
                </a:lnTo>
              </a:path>
            </a:pathLst>
          </a:custGeom>
          <a:ln w="44450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75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17484" y="877763"/>
            <a:ext cx="11017496" cy="5481045"/>
            <a:chOff x="457200" y="1295400"/>
            <a:chExt cx="8610600" cy="5029200"/>
          </a:xfrm>
        </p:grpSpPr>
        <p:sp>
          <p:nvSpPr>
            <p:cNvPr id="5" name="object 5"/>
            <p:cNvSpPr/>
            <p:nvPr/>
          </p:nvSpPr>
          <p:spPr>
            <a:xfrm>
              <a:off x="457200" y="1828800"/>
              <a:ext cx="8610600" cy="0"/>
            </a:xfrm>
            <a:custGeom>
              <a:avLst/>
              <a:gdLst/>
              <a:ahLst/>
              <a:cxnLst/>
              <a:rect l="l" t="t" r="r" b="b"/>
              <a:pathLst>
                <a:path w="8610600">
                  <a:moveTo>
                    <a:pt x="0" y="0"/>
                  </a:moveTo>
                  <a:lnTo>
                    <a:pt x="8610600" y="1"/>
                  </a:lnTo>
                </a:path>
              </a:pathLst>
            </a:custGeom>
            <a:ln w="9525">
              <a:solidFill>
                <a:srgbClr val="5C5D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75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790700" y="1295400"/>
              <a:ext cx="0" cy="5029200"/>
            </a:xfrm>
            <a:custGeom>
              <a:avLst/>
              <a:gdLst/>
              <a:ahLst/>
              <a:cxnLst/>
              <a:rect l="l" t="t" r="r" b="b"/>
              <a:pathLst>
                <a:path h="5029200">
                  <a:moveTo>
                    <a:pt x="0" y="0"/>
                  </a:moveTo>
                  <a:lnTo>
                    <a:pt x="1" y="5029200"/>
                  </a:lnTo>
                </a:path>
              </a:pathLst>
            </a:custGeom>
            <a:ln w="9525">
              <a:solidFill>
                <a:srgbClr val="5C5D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75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505200" y="1295400"/>
              <a:ext cx="0" cy="5029200"/>
            </a:xfrm>
            <a:custGeom>
              <a:avLst/>
              <a:gdLst/>
              <a:ahLst/>
              <a:cxnLst/>
              <a:rect l="l" t="t" r="r" b="b"/>
              <a:pathLst>
                <a:path h="5029200">
                  <a:moveTo>
                    <a:pt x="0" y="0"/>
                  </a:moveTo>
                  <a:lnTo>
                    <a:pt x="1" y="5029200"/>
                  </a:lnTo>
                </a:path>
              </a:pathLst>
            </a:custGeom>
            <a:ln w="9525">
              <a:solidFill>
                <a:srgbClr val="5C5D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75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181600" y="1295400"/>
              <a:ext cx="0" cy="5029200"/>
            </a:xfrm>
            <a:custGeom>
              <a:avLst/>
              <a:gdLst/>
              <a:ahLst/>
              <a:cxnLst/>
              <a:rect l="l" t="t" r="r" b="b"/>
              <a:pathLst>
                <a:path h="5029200">
                  <a:moveTo>
                    <a:pt x="0" y="0"/>
                  </a:moveTo>
                  <a:lnTo>
                    <a:pt x="1" y="5029200"/>
                  </a:lnTo>
                </a:path>
              </a:pathLst>
            </a:custGeom>
            <a:ln w="9525">
              <a:solidFill>
                <a:srgbClr val="5C5D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75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629400" y="1295400"/>
              <a:ext cx="0" cy="5029200"/>
            </a:xfrm>
            <a:custGeom>
              <a:avLst/>
              <a:gdLst/>
              <a:ahLst/>
              <a:cxnLst/>
              <a:rect l="l" t="t" r="r" b="b"/>
              <a:pathLst>
                <a:path h="5029200">
                  <a:moveTo>
                    <a:pt x="0" y="0"/>
                  </a:moveTo>
                  <a:lnTo>
                    <a:pt x="1" y="5029200"/>
                  </a:lnTo>
                </a:path>
              </a:pathLst>
            </a:custGeom>
            <a:ln w="9525">
              <a:solidFill>
                <a:srgbClr val="5C5D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75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305800" y="1295400"/>
              <a:ext cx="0" cy="5029200"/>
            </a:xfrm>
            <a:custGeom>
              <a:avLst/>
              <a:gdLst/>
              <a:ahLst/>
              <a:cxnLst/>
              <a:rect l="l" t="t" r="r" b="b"/>
              <a:pathLst>
                <a:path h="5029200">
                  <a:moveTo>
                    <a:pt x="0" y="0"/>
                  </a:moveTo>
                  <a:lnTo>
                    <a:pt x="1" y="5029200"/>
                  </a:lnTo>
                </a:path>
              </a:pathLst>
            </a:custGeom>
            <a:ln w="9525">
              <a:solidFill>
                <a:srgbClr val="5C5D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75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791425" y="2265505"/>
              <a:ext cx="5594635" cy="106851"/>
            </a:xfrm>
            <a:custGeom>
              <a:avLst/>
              <a:gdLst/>
              <a:ahLst/>
              <a:cxnLst/>
              <a:rect l="l" t="t" r="r" b="b"/>
              <a:pathLst>
                <a:path w="5950584">
                  <a:moveTo>
                    <a:pt x="0" y="0"/>
                  </a:moveTo>
                  <a:lnTo>
                    <a:pt x="5950523" y="1"/>
                  </a:lnTo>
                </a:path>
              </a:pathLst>
            </a:custGeom>
            <a:ln w="44450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75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3569" y="4295208"/>
              <a:ext cx="184748" cy="20282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5465" y="5398073"/>
              <a:ext cx="175260" cy="21907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306794" y="5488318"/>
              <a:ext cx="288290" cy="275590"/>
            </a:xfrm>
            <a:custGeom>
              <a:avLst/>
              <a:gdLst/>
              <a:ahLst/>
              <a:cxnLst/>
              <a:rect l="l" t="t" r="r" b="b"/>
              <a:pathLst>
                <a:path w="288289" h="275589">
                  <a:moveTo>
                    <a:pt x="46962" y="201585"/>
                  </a:moveTo>
                  <a:lnTo>
                    <a:pt x="15654" y="201585"/>
                  </a:lnTo>
                  <a:lnTo>
                    <a:pt x="15654" y="275314"/>
                  </a:lnTo>
                  <a:lnTo>
                    <a:pt x="72307" y="275314"/>
                  </a:lnTo>
                  <a:lnTo>
                    <a:pt x="106061" y="266783"/>
                  </a:lnTo>
                  <a:lnTo>
                    <a:pt x="133805" y="243466"/>
                  </a:lnTo>
                  <a:lnTo>
                    <a:pt x="137788" y="236116"/>
                  </a:lnTo>
                  <a:lnTo>
                    <a:pt x="46962" y="236116"/>
                  </a:lnTo>
                  <a:lnTo>
                    <a:pt x="46962" y="201585"/>
                  </a:lnTo>
                  <a:close/>
                </a:path>
                <a:path w="288289" h="275589">
                  <a:moveTo>
                    <a:pt x="271339" y="0"/>
                  </a:moveTo>
                  <a:lnTo>
                    <a:pt x="214685" y="0"/>
                  </a:lnTo>
                  <a:lnTo>
                    <a:pt x="180931" y="8516"/>
                  </a:lnTo>
                  <a:lnTo>
                    <a:pt x="153187" y="31731"/>
                  </a:lnTo>
                  <a:lnTo>
                    <a:pt x="134388" y="66145"/>
                  </a:lnTo>
                  <a:lnTo>
                    <a:pt x="127469" y="108259"/>
                  </a:lnTo>
                  <a:lnTo>
                    <a:pt x="127469" y="166121"/>
                  </a:lnTo>
                  <a:lnTo>
                    <a:pt x="123148" y="193594"/>
                  </a:lnTo>
                  <a:lnTo>
                    <a:pt x="111349" y="215818"/>
                  </a:lnTo>
                  <a:lnTo>
                    <a:pt x="93820" y="230692"/>
                  </a:lnTo>
                  <a:lnTo>
                    <a:pt x="72307" y="236116"/>
                  </a:lnTo>
                  <a:lnTo>
                    <a:pt x="137788" y="236116"/>
                  </a:lnTo>
                  <a:lnTo>
                    <a:pt x="152604" y="208774"/>
                  </a:lnTo>
                  <a:lnTo>
                    <a:pt x="159523" y="166121"/>
                  </a:lnTo>
                  <a:lnTo>
                    <a:pt x="159523" y="108259"/>
                  </a:lnTo>
                  <a:lnTo>
                    <a:pt x="163844" y="81325"/>
                  </a:lnTo>
                  <a:lnTo>
                    <a:pt x="175643" y="59379"/>
                  </a:lnTo>
                  <a:lnTo>
                    <a:pt x="193173" y="44607"/>
                  </a:lnTo>
                  <a:lnTo>
                    <a:pt x="214685" y="39197"/>
                  </a:lnTo>
                  <a:lnTo>
                    <a:pt x="271339" y="39197"/>
                  </a:lnTo>
                  <a:lnTo>
                    <a:pt x="271339" y="0"/>
                  </a:lnTo>
                  <a:close/>
                </a:path>
                <a:path w="288289" h="275589">
                  <a:moveTo>
                    <a:pt x="32799" y="133457"/>
                  </a:moveTo>
                  <a:lnTo>
                    <a:pt x="29817" y="133457"/>
                  </a:lnTo>
                  <a:lnTo>
                    <a:pt x="29071" y="136257"/>
                  </a:lnTo>
                  <a:lnTo>
                    <a:pt x="745" y="195986"/>
                  </a:lnTo>
                  <a:lnTo>
                    <a:pt x="0" y="198786"/>
                  </a:lnTo>
                  <a:lnTo>
                    <a:pt x="1490" y="201585"/>
                  </a:lnTo>
                  <a:lnTo>
                    <a:pt x="61126" y="201585"/>
                  </a:lnTo>
                  <a:lnTo>
                    <a:pt x="62617" y="198786"/>
                  </a:lnTo>
                  <a:lnTo>
                    <a:pt x="61871" y="195986"/>
                  </a:lnTo>
                  <a:lnTo>
                    <a:pt x="34289" y="136257"/>
                  </a:lnTo>
                  <a:lnTo>
                    <a:pt x="32799" y="133457"/>
                  </a:lnTo>
                  <a:close/>
                </a:path>
                <a:path w="288289" h="275589">
                  <a:moveTo>
                    <a:pt x="286247" y="65328"/>
                  </a:moveTo>
                  <a:lnTo>
                    <a:pt x="225868" y="65328"/>
                  </a:lnTo>
                  <a:lnTo>
                    <a:pt x="224377" y="68129"/>
                  </a:lnTo>
                  <a:lnTo>
                    <a:pt x="225868" y="70928"/>
                  </a:lnTo>
                  <a:lnTo>
                    <a:pt x="253448" y="130657"/>
                  </a:lnTo>
                  <a:lnTo>
                    <a:pt x="254939" y="133457"/>
                  </a:lnTo>
                  <a:lnTo>
                    <a:pt x="257176" y="133457"/>
                  </a:lnTo>
                  <a:lnTo>
                    <a:pt x="258667" y="130657"/>
                  </a:lnTo>
                  <a:lnTo>
                    <a:pt x="286247" y="70928"/>
                  </a:lnTo>
                  <a:lnTo>
                    <a:pt x="287738" y="68129"/>
                  </a:lnTo>
                  <a:lnTo>
                    <a:pt x="286247" y="65328"/>
                  </a:lnTo>
                  <a:close/>
                </a:path>
                <a:path w="288289" h="275589">
                  <a:moveTo>
                    <a:pt x="271339" y="39197"/>
                  </a:moveTo>
                  <a:lnTo>
                    <a:pt x="240031" y="39197"/>
                  </a:lnTo>
                  <a:lnTo>
                    <a:pt x="240031" y="65328"/>
                  </a:lnTo>
                  <a:lnTo>
                    <a:pt x="271339" y="65328"/>
                  </a:lnTo>
                  <a:lnTo>
                    <a:pt x="271339" y="391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75" b="0" i="0" u="none" strike="noStrike" kern="1200" cap="none" spc="0" normalizeH="0" baseline="0" noProof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Neue Medium"/>
              </a:endParaRPr>
            </a:p>
          </p:txBody>
        </p:sp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3164" y="109219"/>
            <a:ext cx="7774037" cy="566822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1">
                <a:latin typeface="+mj-lt"/>
              </a:rPr>
              <a:t>R</a:t>
            </a:r>
            <a:r>
              <a:rPr spc="-5">
                <a:latin typeface="+mj-lt"/>
              </a:rPr>
              <a:t>oa</a:t>
            </a:r>
            <a:r>
              <a:rPr>
                <a:latin typeface="+mj-lt"/>
              </a:rPr>
              <a:t>d</a:t>
            </a:r>
            <a:r>
              <a:rPr spc="-5">
                <a:latin typeface="+mj-lt"/>
              </a:rPr>
              <a:t>ma</a:t>
            </a:r>
            <a:r>
              <a:rPr>
                <a:latin typeface="+mj-lt"/>
              </a:rPr>
              <a:t>p</a:t>
            </a:r>
            <a:r>
              <a:rPr lang="en-US">
                <a:latin typeface="+mj-lt"/>
              </a:rPr>
              <a:t> – Formative Phase </a:t>
            </a:r>
            <a:endParaRPr>
              <a:latin typeface="+mj-l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76489" y="1784840"/>
            <a:ext cx="1165589" cy="2026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>
            <a:defPPr>
              <a:defRPr lang="en-US"/>
            </a:defPPr>
            <a:lvl1pPr marR="3810" indent="6350">
              <a:lnSpc>
                <a:spcPts val="1425"/>
              </a:lnSpc>
              <a:spcBef>
                <a:spcPts val="135"/>
              </a:spcBef>
              <a:defRPr sz="1200">
                <a:solidFill>
                  <a:schemeClr val="bg2"/>
                </a:solidFill>
                <a:latin typeface="+mj-lt"/>
                <a:cs typeface="Calibri"/>
              </a:defRPr>
            </a:lvl1pPr>
          </a:lstStyle>
          <a:p>
            <a:pPr marL="0" marR="3810" lvl="0" indent="6350" algn="l" defTabSz="914400" rtl="0" eaLnBrk="1" fontAlgn="auto" latinLnBrk="0" hangingPunct="1">
              <a:lnSpc>
                <a:spcPts val="1425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Evaluation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Proxima Nova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-76074" y="3819082"/>
            <a:ext cx="2215739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CIC Recruitment &amp; </a:t>
            </a: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Preliminary Story Collection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82561" y="2797743"/>
            <a:ext cx="2061935" cy="51039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0" marR="5080" lvl="0" indent="8466" algn="r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Partner Outreach &amp; Needs Assessments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Proxima Nova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45678" y="982626"/>
            <a:ext cx="706895" cy="3821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July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Proxima Nova"/>
              <a:cs typeface="Calibri"/>
            </a:endParaRPr>
          </a:p>
        </p:txBody>
      </p:sp>
      <p:sp>
        <p:nvSpPr>
          <p:cNvPr id="9" name="object 40">
            <a:extLst>
              <a:ext uri="{FF2B5EF4-FFF2-40B4-BE49-F238E27FC236}">
                <a16:creationId xmlns:a16="http://schemas.microsoft.com/office/drawing/2014/main" id="{DEBF9269-CEB8-AD38-6BBC-C802FACFA464}"/>
              </a:ext>
            </a:extLst>
          </p:cNvPr>
          <p:cNvSpPr txBox="1"/>
          <p:nvPr/>
        </p:nvSpPr>
        <p:spPr>
          <a:xfrm>
            <a:off x="9160259" y="964867"/>
            <a:ext cx="1735453" cy="3821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October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Proxima Nova"/>
              <a:cs typeface="Calibri"/>
            </a:endParaRPr>
          </a:p>
        </p:txBody>
      </p:sp>
      <p:sp>
        <p:nvSpPr>
          <p:cNvPr id="19" name="object 40">
            <a:extLst>
              <a:ext uri="{FF2B5EF4-FFF2-40B4-BE49-F238E27FC236}">
                <a16:creationId xmlns:a16="http://schemas.microsoft.com/office/drawing/2014/main" id="{39B61674-50C6-21E6-B712-A257531E647B}"/>
              </a:ext>
            </a:extLst>
          </p:cNvPr>
          <p:cNvSpPr txBox="1"/>
          <p:nvPr/>
        </p:nvSpPr>
        <p:spPr>
          <a:xfrm>
            <a:off x="7067546" y="986330"/>
            <a:ext cx="1657370" cy="3821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September</a:t>
            </a:r>
          </a:p>
        </p:txBody>
      </p:sp>
      <p:sp>
        <p:nvSpPr>
          <p:cNvPr id="24" name="object 40">
            <a:extLst>
              <a:ext uri="{FF2B5EF4-FFF2-40B4-BE49-F238E27FC236}">
                <a16:creationId xmlns:a16="http://schemas.microsoft.com/office/drawing/2014/main" id="{EFCAFCDC-DFD4-EBF1-752E-D8FA8E54F402}"/>
              </a:ext>
            </a:extLst>
          </p:cNvPr>
          <p:cNvSpPr txBox="1"/>
          <p:nvPr/>
        </p:nvSpPr>
        <p:spPr>
          <a:xfrm>
            <a:off x="5289407" y="985954"/>
            <a:ext cx="1018134" cy="3821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August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Proxima Nova"/>
              <a:cs typeface="Calibri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E74300B8-6A40-0028-4A83-23C8C77CC976}"/>
              </a:ext>
            </a:extLst>
          </p:cNvPr>
          <p:cNvSpPr/>
          <p:nvPr/>
        </p:nvSpPr>
        <p:spPr>
          <a:xfrm>
            <a:off x="2300851" y="1622213"/>
            <a:ext cx="645368" cy="604161"/>
          </a:xfrm>
          <a:custGeom>
            <a:avLst/>
            <a:gdLst/>
            <a:ahLst/>
            <a:cxnLst/>
            <a:rect l="l" t="t" r="r" b="b"/>
            <a:pathLst>
              <a:path w="675639" h="554355">
                <a:moveTo>
                  <a:pt x="337732" y="0"/>
                </a:moveTo>
                <a:lnTo>
                  <a:pt x="287824" y="3004"/>
                </a:lnTo>
                <a:lnTo>
                  <a:pt x="240190" y="11732"/>
                </a:lnTo>
                <a:lnTo>
                  <a:pt x="195352" y="25754"/>
                </a:lnTo>
                <a:lnTo>
                  <a:pt x="153833" y="44642"/>
                </a:lnTo>
                <a:lnTo>
                  <a:pt x="116154" y="67968"/>
                </a:lnTo>
                <a:lnTo>
                  <a:pt x="82839" y="95302"/>
                </a:lnTo>
                <a:lnTo>
                  <a:pt x="54410" y="126216"/>
                </a:lnTo>
                <a:lnTo>
                  <a:pt x="31389" y="160282"/>
                </a:lnTo>
                <a:lnTo>
                  <a:pt x="14299" y="197070"/>
                </a:lnTo>
                <a:lnTo>
                  <a:pt x="3661" y="236153"/>
                </a:lnTo>
                <a:lnTo>
                  <a:pt x="0" y="277101"/>
                </a:lnTo>
                <a:lnTo>
                  <a:pt x="3661" y="318048"/>
                </a:lnTo>
                <a:lnTo>
                  <a:pt x="14299" y="357131"/>
                </a:lnTo>
                <a:lnTo>
                  <a:pt x="31389" y="393919"/>
                </a:lnTo>
                <a:lnTo>
                  <a:pt x="54410" y="427984"/>
                </a:lnTo>
                <a:lnTo>
                  <a:pt x="82839" y="458899"/>
                </a:lnTo>
                <a:lnTo>
                  <a:pt x="116154" y="486233"/>
                </a:lnTo>
                <a:lnTo>
                  <a:pt x="153833" y="509558"/>
                </a:lnTo>
                <a:lnTo>
                  <a:pt x="195352" y="528446"/>
                </a:lnTo>
                <a:lnTo>
                  <a:pt x="240190" y="542469"/>
                </a:lnTo>
                <a:lnTo>
                  <a:pt x="287824" y="551196"/>
                </a:lnTo>
                <a:lnTo>
                  <a:pt x="337732" y="554201"/>
                </a:lnTo>
                <a:lnTo>
                  <a:pt x="387639" y="551196"/>
                </a:lnTo>
                <a:lnTo>
                  <a:pt x="435273" y="542469"/>
                </a:lnTo>
                <a:lnTo>
                  <a:pt x="480111" y="528446"/>
                </a:lnTo>
                <a:lnTo>
                  <a:pt x="521630" y="509558"/>
                </a:lnTo>
                <a:lnTo>
                  <a:pt x="559309" y="486233"/>
                </a:lnTo>
                <a:lnTo>
                  <a:pt x="592624" y="458899"/>
                </a:lnTo>
                <a:lnTo>
                  <a:pt x="621053" y="427984"/>
                </a:lnTo>
                <a:lnTo>
                  <a:pt x="644074" y="393919"/>
                </a:lnTo>
                <a:lnTo>
                  <a:pt x="661165" y="357131"/>
                </a:lnTo>
                <a:lnTo>
                  <a:pt x="671802" y="318048"/>
                </a:lnTo>
                <a:lnTo>
                  <a:pt x="675464" y="277101"/>
                </a:lnTo>
                <a:lnTo>
                  <a:pt x="671802" y="236153"/>
                </a:lnTo>
                <a:lnTo>
                  <a:pt x="661165" y="197070"/>
                </a:lnTo>
                <a:lnTo>
                  <a:pt x="644074" y="160282"/>
                </a:lnTo>
                <a:lnTo>
                  <a:pt x="621053" y="126216"/>
                </a:lnTo>
                <a:lnTo>
                  <a:pt x="592624" y="95302"/>
                </a:lnTo>
                <a:lnTo>
                  <a:pt x="559309" y="67968"/>
                </a:lnTo>
                <a:lnTo>
                  <a:pt x="521630" y="44642"/>
                </a:lnTo>
                <a:lnTo>
                  <a:pt x="480111" y="25754"/>
                </a:lnTo>
                <a:lnTo>
                  <a:pt x="435273" y="11732"/>
                </a:lnTo>
                <a:lnTo>
                  <a:pt x="387639" y="3004"/>
                </a:lnTo>
                <a:lnTo>
                  <a:pt x="337732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75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F5AB2CE-9FB3-F231-C086-66F1AA5AE7D7}"/>
              </a:ext>
            </a:extLst>
          </p:cNvPr>
          <p:cNvSpPr/>
          <p:nvPr/>
        </p:nvSpPr>
        <p:spPr>
          <a:xfrm>
            <a:off x="9652912" y="1751503"/>
            <a:ext cx="365535" cy="338208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5EB9487A-56DE-C706-D6E5-8DFBAC9BB6F9}"/>
              </a:ext>
            </a:extLst>
          </p:cNvPr>
          <p:cNvSpPr txBox="1"/>
          <p:nvPr/>
        </p:nvSpPr>
        <p:spPr>
          <a:xfrm>
            <a:off x="9155895" y="5721674"/>
            <a:ext cx="1463171" cy="53604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3514" marR="5080" lvl="0" indent="-211449" algn="ctr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Campaign</a:t>
            </a:r>
          </a:p>
          <a:p>
            <a:pPr marL="223514" marR="5080" lvl="0" indent="-211449" algn="ctr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Hard Launch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Proxima Nova"/>
              <a:cs typeface="Calibri"/>
            </a:endParaRPr>
          </a:p>
        </p:txBody>
      </p:sp>
      <p:pic>
        <p:nvPicPr>
          <p:cNvPr id="49" name="Graphic 48" descr="Clipboard with solid fill">
            <a:extLst>
              <a:ext uri="{FF2B5EF4-FFF2-40B4-BE49-F238E27FC236}">
                <a16:creationId xmlns:a16="http://schemas.microsoft.com/office/drawing/2014/main" id="{2E4B1189-5E50-72BE-7FF7-20A705CD72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08849" y="1715705"/>
            <a:ext cx="429768" cy="429768"/>
          </a:xfrm>
          <a:prstGeom prst="rect">
            <a:avLst/>
          </a:prstGeom>
        </p:spPr>
      </p:pic>
      <p:sp>
        <p:nvSpPr>
          <p:cNvPr id="48" name="object 12">
            <a:extLst>
              <a:ext uri="{FF2B5EF4-FFF2-40B4-BE49-F238E27FC236}">
                <a16:creationId xmlns:a16="http://schemas.microsoft.com/office/drawing/2014/main" id="{A570DDF6-7D19-23B6-C482-6C50CEDFC882}"/>
              </a:ext>
            </a:extLst>
          </p:cNvPr>
          <p:cNvSpPr/>
          <p:nvPr/>
        </p:nvSpPr>
        <p:spPr>
          <a:xfrm>
            <a:off x="4870230" y="3058543"/>
            <a:ext cx="6242956" cy="378229"/>
          </a:xfrm>
          <a:custGeom>
            <a:avLst/>
            <a:gdLst/>
            <a:ahLst/>
            <a:cxnLst/>
            <a:rect l="l" t="t" r="r" b="b"/>
            <a:pathLst>
              <a:path w="5950584">
                <a:moveTo>
                  <a:pt x="0" y="0"/>
                </a:moveTo>
                <a:lnTo>
                  <a:pt x="5950523" y="1"/>
                </a:lnTo>
              </a:path>
            </a:pathLst>
          </a:custGeom>
          <a:ln w="44450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75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0D01F748-2D70-DB3C-3DB1-DDD10BE02705}"/>
              </a:ext>
            </a:extLst>
          </p:cNvPr>
          <p:cNvSpPr/>
          <p:nvPr/>
        </p:nvSpPr>
        <p:spPr>
          <a:xfrm rot="5400000">
            <a:off x="11103649" y="2855802"/>
            <a:ext cx="378230" cy="428187"/>
          </a:xfrm>
          <a:prstGeom prst="triangl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0ADC196E-CFA0-EBBA-5C6D-594464A69857}"/>
              </a:ext>
            </a:extLst>
          </p:cNvPr>
          <p:cNvSpPr/>
          <p:nvPr/>
        </p:nvSpPr>
        <p:spPr>
          <a:xfrm>
            <a:off x="8532321" y="4585427"/>
            <a:ext cx="565320" cy="536045"/>
          </a:xfrm>
          <a:prstGeom prst="star5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55" name="Star: 5 Points 54">
            <a:extLst>
              <a:ext uri="{FF2B5EF4-FFF2-40B4-BE49-F238E27FC236}">
                <a16:creationId xmlns:a16="http://schemas.microsoft.com/office/drawing/2014/main" id="{4C0C555E-14E7-8C62-F882-DA30C17C2813}"/>
              </a:ext>
            </a:extLst>
          </p:cNvPr>
          <p:cNvSpPr/>
          <p:nvPr/>
        </p:nvSpPr>
        <p:spPr>
          <a:xfrm>
            <a:off x="9631878" y="5215156"/>
            <a:ext cx="509739" cy="506518"/>
          </a:xfrm>
          <a:prstGeom prst="star5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51" name="object 39">
            <a:extLst>
              <a:ext uri="{FF2B5EF4-FFF2-40B4-BE49-F238E27FC236}">
                <a16:creationId xmlns:a16="http://schemas.microsoft.com/office/drawing/2014/main" id="{6752AD44-4C17-BD73-1045-BC28D038488E}"/>
              </a:ext>
            </a:extLst>
          </p:cNvPr>
          <p:cNvSpPr txBox="1"/>
          <p:nvPr/>
        </p:nvSpPr>
        <p:spPr>
          <a:xfrm>
            <a:off x="7255400" y="4585427"/>
            <a:ext cx="1463171" cy="53604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3514" marR="5080" lvl="0" indent="-211449" algn="ctr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Campaign</a:t>
            </a:r>
          </a:p>
          <a:p>
            <a:pPr marL="223514" marR="5080" lvl="0" indent="-211449" algn="ctr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Proxima Nova"/>
                <a:cs typeface="Calibri"/>
              </a:rPr>
              <a:t>Soft Launch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Proxima Nova"/>
              <a:cs typeface="Calibri"/>
            </a:endParaRPr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B336D69A-CC3F-3BF2-C70C-904FB3CA6692}"/>
              </a:ext>
            </a:extLst>
          </p:cNvPr>
          <p:cNvSpPr/>
          <p:nvPr/>
        </p:nvSpPr>
        <p:spPr>
          <a:xfrm>
            <a:off x="4476232" y="2762226"/>
            <a:ext cx="645368" cy="604161"/>
          </a:xfrm>
          <a:custGeom>
            <a:avLst/>
            <a:gdLst/>
            <a:ahLst/>
            <a:cxnLst/>
            <a:rect l="l" t="t" r="r" b="b"/>
            <a:pathLst>
              <a:path w="675639" h="554355">
                <a:moveTo>
                  <a:pt x="337732" y="0"/>
                </a:moveTo>
                <a:lnTo>
                  <a:pt x="287824" y="3004"/>
                </a:lnTo>
                <a:lnTo>
                  <a:pt x="240190" y="11732"/>
                </a:lnTo>
                <a:lnTo>
                  <a:pt x="195352" y="25754"/>
                </a:lnTo>
                <a:lnTo>
                  <a:pt x="153833" y="44642"/>
                </a:lnTo>
                <a:lnTo>
                  <a:pt x="116154" y="67968"/>
                </a:lnTo>
                <a:lnTo>
                  <a:pt x="82839" y="95302"/>
                </a:lnTo>
                <a:lnTo>
                  <a:pt x="54410" y="126216"/>
                </a:lnTo>
                <a:lnTo>
                  <a:pt x="31389" y="160282"/>
                </a:lnTo>
                <a:lnTo>
                  <a:pt x="14299" y="197070"/>
                </a:lnTo>
                <a:lnTo>
                  <a:pt x="3661" y="236153"/>
                </a:lnTo>
                <a:lnTo>
                  <a:pt x="0" y="277101"/>
                </a:lnTo>
                <a:lnTo>
                  <a:pt x="3661" y="318048"/>
                </a:lnTo>
                <a:lnTo>
                  <a:pt x="14299" y="357131"/>
                </a:lnTo>
                <a:lnTo>
                  <a:pt x="31389" y="393919"/>
                </a:lnTo>
                <a:lnTo>
                  <a:pt x="54410" y="427984"/>
                </a:lnTo>
                <a:lnTo>
                  <a:pt x="82839" y="458899"/>
                </a:lnTo>
                <a:lnTo>
                  <a:pt x="116154" y="486233"/>
                </a:lnTo>
                <a:lnTo>
                  <a:pt x="153833" y="509558"/>
                </a:lnTo>
                <a:lnTo>
                  <a:pt x="195352" y="528446"/>
                </a:lnTo>
                <a:lnTo>
                  <a:pt x="240190" y="542469"/>
                </a:lnTo>
                <a:lnTo>
                  <a:pt x="287824" y="551196"/>
                </a:lnTo>
                <a:lnTo>
                  <a:pt x="337732" y="554201"/>
                </a:lnTo>
                <a:lnTo>
                  <a:pt x="387639" y="551196"/>
                </a:lnTo>
                <a:lnTo>
                  <a:pt x="435273" y="542469"/>
                </a:lnTo>
                <a:lnTo>
                  <a:pt x="480111" y="528446"/>
                </a:lnTo>
                <a:lnTo>
                  <a:pt x="521630" y="509558"/>
                </a:lnTo>
                <a:lnTo>
                  <a:pt x="559309" y="486233"/>
                </a:lnTo>
                <a:lnTo>
                  <a:pt x="592624" y="458899"/>
                </a:lnTo>
                <a:lnTo>
                  <a:pt x="621053" y="427984"/>
                </a:lnTo>
                <a:lnTo>
                  <a:pt x="644074" y="393919"/>
                </a:lnTo>
                <a:lnTo>
                  <a:pt x="661165" y="357131"/>
                </a:lnTo>
                <a:lnTo>
                  <a:pt x="671802" y="318048"/>
                </a:lnTo>
                <a:lnTo>
                  <a:pt x="675464" y="277101"/>
                </a:lnTo>
                <a:lnTo>
                  <a:pt x="671802" y="236153"/>
                </a:lnTo>
                <a:lnTo>
                  <a:pt x="661165" y="197070"/>
                </a:lnTo>
                <a:lnTo>
                  <a:pt x="644074" y="160282"/>
                </a:lnTo>
                <a:lnTo>
                  <a:pt x="621053" y="126216"/>
                </a:lnTo>
                <a:lnTo>
                  <a:pt x="592624" y="95302"/>
                </a:lnTo>
                <a:lnTo>
                  <a:pt x="559309" y="67968"/>
                </a:lnTo>
                <a:lnTo>
                  <a:pt x="521630" y="44642"/>
                </a:lnTo>
                <a:lnTo>
                  <a:pt x="480111" y="25754"/>
                </a:lnTo>
                <a:lnTo>
                  <a:pt x="435273" y="11732"/>
                </a:lnTo>
                <a:lnTo>
                  <a:pt x="387639" y="3004"/>
                </a:lnTo>
                <a:lnTo>
                  <a:pt x="337732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75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</a:endParaRPr>
          </a:p>
        </p:txBody>
      </p:sp>
      <p:pic>
        <p:nvPicPr>
          <p:cNvPr id="53" name="Graphic 52" descr="Storytelling with solid fill">
            <a:extLst>
              <a:ext uri="{FF2B5EF4-FFF2-40B4-BE49-F238E27FC236}">
                <a16:creationId xmlns:a16="http://schemas.microsoft.com/office/drawing/2014/main" id="{04F19AD9-084A-C9DF-D49F-B787BA100D1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623027" y="2853222"/>
            <a:ext cx="376211" cy="41581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0313001-CBEE-1630-A76E-BB373586A15C}"/>
              </a:ext>
            </a:extLst>
          </p:cNvPr>
          <p:cNvSpPr/>
          <p:nvPr/>
        </p:nvSpPr>
        <p:spPr>
          <a:xfrm>
            <a:off x="9659205" y="4000030"/>
            <a:ext cx="365535" cy="338208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282764AA-6D1F-6836-CEC5-4B44838A7074}"/>
              </a:ext>
            </a:extLst>
          </p:cNvPr>
          <p:cNvSpPr/>
          <p:nvPr/>
        </p:nvSpPr>
        <p:spPr>
          <a:xfrm>
            <a:off x="6639798" y="3891224"/>
            <a:ext cx="645368" cy="604161"/>
          </a:xfrm>
          <a:custGeom>
            <a:avLst/>
            <a:gdLst/>
            <a:ahLst/>
            <a:cxnLst/>
            <a:rect l="l" t="t" r="r" b="b"/>
            <a:pathLst>
              <a:path w="675639" h="554355">
                <a:moveTo>
                  <a:pt x="337732" y="0"/>
                </a:moveTo>
                <a:lnTo>
                  <a:pt x="287824" y="3004"/>
                </a:lnTo>
                <a:lnTo>
                  <a:pt x="240190" y="11732"/>
                </a:lnTo>
                <a:lnTo>
                  <a:pt x="195352" y="25754"/>
                </a:lnTo>
                <a:lnTo>
                  <a:pt x="153833" y="44642"/>
                </a:lnTo>
                <a:lnTo>
                  <a:pt x="116154" y="67968"/>
                </a:lnTo>
                <a:lnTo>
                  <a:pt x="82839" y="95302"/>
                </a:lnTo>
                <a:lnTo>
                  <a:pt x="54410" y="126216"/>
                </a:lnTo>
                <a:lnTo>
                  <a:pt x="31389" y="160282"/>
                </a:lnTo>
                <a:lnTo>
                  <a:pt x="14299" y="197070"/>
                </a:lnTo>
                <a:lnTo>
                  <a:pt x="3661" y="236153"/>
                </a:lnTo>
                <a:lnTo>
                  <a:pt x="0" y="277101"/>
                </a:lnTo>
                <a:lnTo>
                  <a:pt x="3661" y="318048"/>
                </a:lnTo>
                <a:lnTo>
                  <a:pt x="14299" y="357131"/>
                </a:lnTo>
                <a:lnTo>
                  <a:pt x="31389" y="393919"/>
                </a:lnTo>
                <a:lnTo>
                  <a:pt x="54410" y="427984"/>
                </a:lnTo>
                <a:lnTo>
                  <a:pt x="82839" y="458899"/>
                </a:lnTo>
                <a:lnTo>
                  <a:pt x="116154" y="486233"/>
                </a:lnTo>
                <a:lnTo>
                  <a:pt x="153833" y="509558"/>
                </a:lnTo>
                <a:lnTo>
                  <a:pt x="195352" y="528446"/>
                </a:lnTo>
                <a:lnTo>
                  <a:pt x="240190" y="542469"/>
                </a:lnTo>
                <a:lnTo>
                  <a:pt x="287824" y="551196"/>
                </a:lnTo>
                <a:lnTo>
                  <a:pt x="337732" y="554201"/>
                </a:lnTo>
                <a:lnTo>
                  <a:pt x="387639" y="551196"/>
                </a:lnTo>
                <a:lnTo>
                  <a:pt x="435273" y="542469"/>
                </a:lnTo>
                <a:lnTo>
                  <a:pt x="480111" y="528446"/>
                </a:lnTo>
                <a:lnTo>
                  <a:pt x="521630" y="509558"/>
                </a:lnTo>
                <a:lnTo>
                  <a:pt x="559309" y="486233"/>
                </a:lnTo>
                <a:lnTo>
                  <a:pt x="592624" y="458899"/>
                </a:lnTo>
                <a:lnTo>
                  <a:pt x="621053" y="427984"/>
                </a:lnTo>
                <a:lnTo>
                  <a:pt x="644074" y="393919"/>
                </a:lnTo>
                <a:lnTo>
                  <a:pt x="661165" y="357131"/>
                </a:lnTo>
                <a:lnTo>
                  <a:pt x="671802" y="318048"/>
                </a:lnTo>
                <a:lnTo>
                  <a:pt x="675464" y="277101"/>
                </a:lnTo>
                <a:lnTo>
                  <a:pt x="671802" y="236153"/>
                </a:lnTo>
                <a:lnTo>
                  <a:pt x="661165" y="197070"/>
                </a:lnTo>
                <a:lnTo>
                  <a:pt x="644074" y="160282"/>
                </a:lnTo>
                <a:lnTo>
                  <a:pt x="621053" y="126216"/>
                </a:lnTo>
                <a:lnTo>
                  <a:pt x="592624" y="95302"/>
                </a:lnTo>
                <a:lnTo>
                  <a:pt x="559309" y="67968"/>
                </a:lnTo>
                <a:lnTo>
                  <a:pt x="521630" y="44642"/>
                </a:lnTo>
                <a:lnTo>
                  <a:pt x="480111" y="25754"/>
                </a:lnTo>
                <a:lnTo>
                  <a:pt x="435273" y="11732"/>
                </a:lnTo>
                <a:lnTo>
                  <a:pt x="387639" y="3004"/>
                </a:lnTo>
                <a:lnTo>
                  <a:pt x="337732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75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</a:endParaRPr>
          </a:p>
        </p:txBody>
      </p:sp>
      <p:pic>
        <p:nvPicPr>
          <p:cNvPr id="18" name="Graphic 17" descr="User with solid fill">
            <a:extLst>
              <a:ext uri="{FF2B5EF4-FFF2-40B4-BE49-F238E27FC236}">
                <a16:creationId xmlns:a16="http://schemas.microsoft.com/office/drawing/2014/main" id="{7005B0FA-66BF-05CD-2C93-78B1B9916BF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785834" y="4013361"/>
            <a:ext cx="339443" cy="3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03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26D216-5966-2078-6390-D98D25740AE2}"/>
              </a:ext>
            </a:extLst>
          </p:cNvPr>
          <p:cNvSpPr/>
          <p:nvPr/>
        </p:nvSpPr>
        <p:spPr>
          <a:xfrm>
            <a:off x="790" y="-1185"/>
            <a:ext cx="6426068" cy="688405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3591D-C3C9-0AE3-01AD-35C640A440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21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B025-3C95-3E27-739A-FB011B8D1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80000" tIns="180000" rIns="180000" bIns="0" anchor="t"/>
          <a:lstStyle/>
          <a:p>
            <a:r>
              <a:rPr lang="en-US" sz="3700"/>
              <a:t>Name &amp; Logo Design</a:t>
            </a:r>
            <a:endParaRPr lang="en-US"/>
          </a:p>
        </p:txBody>
      </p:sp>
      <p:pic>
        <p:nvPicPr>
          <p:cNvPr id="15" name="Picture 14" descr="A group of logos with text&#10;&#10;Description automatically generated">
            <a:extLst>
              <a:ext uri="{FF2B5EF4-FFF2-40B4-BE49-F238E27FC236}">
                <a16:creationId xmlns:a16="http://schemas.microsoft.com/office/drawing/2014/main" id="{AC984F6F-B105-2CD1-A335-0155F647D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4" t="26208" r="6227" b="28786"/>
          <a:stretch/>
        </p:blipFill>
        <p:spPr>
          <a:xfrm>
            <a:off x="514032" y="4853708"/>
            <a:ext cx="5493052" cy="1653725"/>
          </a:xfrm>
          <a:prstGeom prst="rect">
            <a:avLst/>
          </a:prstGeom>
        </p:spPr>
      </p:pic>
      <p:pic>
        <p:nvPicPr>
          <p:cNvPr id="20" name="Picture 19" descr="A blue and green rectangles with white text&#10;&#10;Description automatically generated">
            <a:extLst>
              <a:ext uri="{FF2B5EF4-FFF2-40B4-BE49-F238E27FC236}">
                <a16:creationId xmlns:a16="http://schemas.microsoft.com/office/drawing/2014/main" id="{AA5FFE65-1528-389D-17E0-A56EC56E4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25" y="744582"/>
            <a:ext cx="5412174" cy="43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8976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C985BAB-21FE-62D7-E72F-C8989640D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16" y="779795"/>
            <a:ext cx="4090483" cy="5983324"/>
          </a:xfrm>
          <a:prstGeom prst="rect">
            <a:avLst/>
          </a:prstGeom>
        </p:spPr>
      </p:pic>
      <p:pic>
        <p:nvPicPr>
          <p:cNvPr id="7" name="Picture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680B22E-6213-F804-F983-A2B8C6A2F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1589393"/>
            <a:ext cx="2490281" cy="249028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4791C29-7C68-A0C6-A861-866717D537EE}"/>
              </a:ext>
            </a:extLst>
          </p:cNvPr>
          <p:cNvSpPr/>
          <p:nvPr/>
        </p:nvSpPr>
        <p:spPr>
          <a:xfrm>
            <a:off x="1529955" y="716491"/>
            <a:ext cx="800105" cy="80791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0DEE2-6B62-525D-BE40-C3C92053B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342896-E9FE-8C42-BCED-7A82E1761550}" type="slidenum">
              <a:rPr kumimoji="0" lang="en-IE" sz="1067" b="0" i="0" u="none" strike="noStrike" kern="1200" cap="none" spc="0" normalizeH="0" baseline="0" noProof="0" smtClean="0">
                <a:ln>
                  <a:noFill/>
                </a:ln>
                <a:solidFill>
                  <a:srgbClr val="2CD5C3"/>
                </a:solidFill>
                <a:effectLst/>
                <a:uLnTx/>
                <a:uFillTx/>
                <a:latin typeface="Helvetica Neue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E" sz="1067" b="0" i="0" u="none" strike="noStrike" kern="1200" cap="none" spc="0" normalizeH="0" baseline="0" noProof="0">
              <a:ln>
                <a:noFill/>
              </a:ln>
              <a:solidFill>
                <a:srgbClr val="2CD5C3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92B4C6-4222-58BA-67C8-FC3947D36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sz="3700"/>
              <a:t>Content Examples</a:t>
            </a:r>
            <a:endParaRPr lang="en-US" sz="2650"/>
          </a:p>
        </p:txBody>
      </p:sp>
      <p:pic>
        <p:nvPicPr>
          <p:cNvPr id="4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5AFDEF-5CA8-9A1D-0308-AE5CC1661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458" y="774158"/>
            <a:ext cx="4095887" cy="5994132"/>
          </a:xfrm>
          <a:prstGeom prst="rect">
            <a:avLst/>
          </a:prstGeom>
        </p:spPr>
      </p:pic>
      <p:pic>
        <p:nvPicPr>
          <p:cNvPr id="8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0D24C7B-05A3-9403-AF93-BDC346AB7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862" y="720114"/>
            <a:ext cx="4095887" cy="5994132"/>
          </a:xfrm>
          <a:prstGeom prst="rect">
            <a:avLst/>
          </a:prstGeom>
        </p:spPr>
      </p:pic>
      <p:pic>
        <p:nvPicPr>
          <p:cNvPr id="6" name="Picture 8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6DB59892-6F1E-EE60-CB61-D2E5FBE35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776" y="1578178"/>
            <a:ext cx="2501091" cy="25019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3DA265-EF53-732B-B710-2E3776FA34B3}"/>
              </a:ext>
            </a:extLst>
          </p:cNvPr>
          <p:cNvSpPr/>
          <p:nvPr/>
        </p:nvSpPr>
        <p:spPr>
          <a:xfrm>
            <a:off x="1260272" y="5284862"/>
            <a:ext cx="2143325" cy="80791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41DCAA-21BE-2612-28BA-99964C5AFB28}"/>
              </a:ext>
            </a:extLst>
          </p:cNvPr>
          <p:cNvSpPr/>
          <p:nvPr/>
        </p:nvSpPr>
        <p:spPr>
          <a:xfrm>
            <a:off x="4795993" y="5329310"/>
            <a:ext cx="2136582" cy="44377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AED751-37E3-BEF1-1F6B-6F866A665FA0}"/>
              </a:ext>
            </a:extLst>
          </p:cNvPr>
          <p:cNvSpPr/>
          <p:nvPr/>
        </p:nvSpPr>
        <p:spPr>
          <a:xfrm>
            <a:off x="5043248" y="952509"/>
            <a:ext cx="651752" cy="80791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7F2A07-8081-C176-6CEE-73C4F0A354A7}"/>
              </a:ext>
            </a:extLst>
          </p:cNvPr>
          <p:cNvSpPr/>
          <p:nvPr/>
        </p:nvSpPr>
        <p:spPr>
          <a:xfrm>
            <a:off x="8647885" y="1011955"/>
            <a:ext cx="651752" cy="80791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object 39">
            <a:extLst>
              <a:ext uri="{FF2B5EF4-FFF2-40B4-BE49-F238E27FC236}">
                <a16:creationId xmlns:a16="http://schemas.microsoft.com/office/drawing/2014/main" id="{737E5BE5-53E1-D00D-86BB-5C10945179AE}"/>
              </a:ext>
            </a:extLst>
          </p:cNvPr>
          <p:cNvSpPr txBox="1"/>
          <p:nvPr/>
        </p:nvSpPr>
        <p:spPr>
          <a:xfrm>
            <a:off x="1557922" y="1268337"/>
            <a:ext cx="1672829" cy="229165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0" marR="5080" lvl="0" indent="8255" algn="l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helvetica"/>
                <a:cs typeface="Calibri"/>
              </a:rPr>
              <a:t>allofusoneida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20" name="object 39">
            <a:extLst>
              <a:ext uri="{FF2B5EF4-FFF2-40B4-BE49-F238E27FC236}">
                <a16:creationId xmlns:a16="http://schemas.microsoft.com/office/drawing/2014/main" id="{A139D729-9CF6-5927-9E4C-A5C81C27761D}"/>
              </a:ext>
            </a:extLst>
          </p:cNvPr>
          <p:cNvSpPr txBox="1"/>
          <p:nvPr/>
        </p:nvSpPr>
        <p:spPr>
          <a:xfrm>
            <a:off x="5108516" y="1219699"/>
            <a:ext cx="1672829" cy="229165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0" marR="5080" lvl="0" indent="8255" algn="l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helvetica"/>
                <a:cs typeface="Calibri"/>
              </a:rPr>
              <a:t>allofusoneida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21" name="object 39">
            <a:extLst>
              <a:ext uri="{FF2B5EF4-FFF2-40B4-BE49-F238E27FC236}">
                <a16:creationId xmlns:a16="http://schemas.microsoft.com/office/drawing/2014/main" id="{239453AC-F4B0-141C-F06C-2C33BD9080DE}"/>
              </a:ext>
            </a:extLst>
          </p:cNvPr>
          <p:cNvSpPr txBox="1"/>
          <p:nvPr/>
        </p:nvSpPr>
        <p:spPr>
          <a:xfrm>
            <a:off x="8659112" y="1268336"/>
            <a:ext cx="1672829" cy="229165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0" marR="5080" lvl="0" indent="8255" algn="l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helvetica"/>
                <a:cs typeface="Calibri"/>
              </a:rPr>
              <a:t>allofusoneida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A9B279-592A-1372-7839-E5FBACAD35D9}"/>
              </a:ext>
            </a:extLst>
          </p:cNvPr>
          <p:cNvSpPr/>
          <p:nvPr/>
        </p:nvSpPr>
        <p:spPr>
          <a:xfrm>
            <a:off x="1303269" y="4347887"/>
            <a:ext cx="457748" cy="19782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91F6D3-A69E-CAF3-10FB-04D693A50D4E}"/>
              </a:ext>
            </a:extLst>
          </p:cNvPr>
          <p:cNvSpPr/>
          <p:nvPr/>
        </p:nvSpPr>
        <p:spPr>
          <a:xfrm>
            <a:off x="1264276" y="1704744"/>
            <a:ext cx="1794355" cy="1016954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C1093D-772B-9740-720D-C5B461EF9149}"/>
              </a:ext>
            </a:extLst>
          </p:cNvPr>
          <p:cNvSpPr/>
          <p:nvPr/>
        </p:nvSpPr>
        <p:spPr>
          <a:xfrm>
            <a:off x="8445693" y="1701580"/>
            <a:ext cx="809825" cy="807911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25" name="Picture 25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8AE6B907-5FE6-68D3-F244-9090BA46A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496" y="1528789"/>
            <a:ext cx="2514600" cy="25026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33F5982-40CE-D391-B7F1-B340870A8F6C}"/>
              </a:ext>
            </a:extLst>
          </p:cNvPr>
          <p:cNvSpPr/>
          <p:nvPr/>
        </p:nvSpPr>
        <p:spPr>
          <a:xfrm>
            <a:off x="4789685" y="1529415"/>
            <a:ext cx="512169" cy="807911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6A51C-7D37-6604-95CA-2EBFED128F39}"/>
              </a:ext>
            </a:extLst>
          </p:cNvPr>
          <p:cNvSpPr/>
          <p:nvPr/>
        </p:nvSpPr>
        <p:spPr>
          <a:xfrm>
            <a:off x="8351702" y="5369770"/>
            <a:ext cx="2208802" cy="406105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28" name="Picture 27" descr="A blue and white rectangles with white text&#10;&#10;Description automatically generated">
            <a:extLst>
              <a:ext uri="{FF2B5EF4-FFF2-40B4-BE49-F238E27FC236}">
                <a16:creationId xmlns:a16="http://schemas.microsoft.com/office/drawing/2014/main" id="{C33020C1-B075-8409-D955-6E11433ADD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9125" y="1497745"/>
            <a:ext cx="923925" cy="838200"/>
          </a:xfrm>
          <a:prstGeom prst="rect">
            <a:avLst/>
          </a:prstGeom>
        </p:spPr>
      </p:pic>
      <p:pic>
        <p:nvPicPr>
          <p:cNvPr id="32" name="Picture 31" descr="A blue and white rectangles with white text&#10;&#10;Description automatically generated">
            <a:extLst>
              <a:ext uri="{FF2B5EF4-FFF2-40B4-BE49-F238E27FC236}">
                <a16:creationId xmlns:a16="http://schemas.microsoft.com/office/drawing/2014/main" id="{05683404-3D13-2B97-0570-084196E137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803" y="1513537"/>
            <a:ext cx="923925" cy="838200"/>
          </a:xfrm>
          <a:prstGeom prst="rect">
            <a:avLst/>
          </a:prstGeom>
        </p:spPr>
      </p:pic>
      <p:pic>
        <p:nvPicPr>
          <p:cNvPr id="33" name="Picture 32" descr="A blue and white rectangles with white text&#10;&#10;Description automatically generated">
            <a:extLst>
              <a:ext uri="{FF2B5EF4-FFF2-40B4-BE49-F238E27FC236}">
                <a16:creationId xmlns:a16="http://schemas.microsoft.com/office/drawing/2014/main" id="{4D27630E-2F6D-6A4B-096C-EF3F4F49F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9705" y="1529330"/>
            <a:ext cx="923925" cy="8382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200B719-4C96-362F-6218-E4B377EE1FAB}"/>
              </a:ext>
            </a:extLst>
          </p:cNvPr>
          <p:cNvSpPr/>
          <p:nvPr/>
        </p:nvSpPr>
        <p:spPr>
          <a:xfrm>
            <a:off x="4852688" y="4312353"/>
            <a:ext cx="453800" cy="189933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50BAC2-7643-524A-13D7-C4480E1B3508}"/>
              </a:ext>
            </a:extLst>
          </p:cNvPr>
          <p:cNvSpPr/>
          <p:nvPr/>
        </p:nvSpPr>
        <p:spPr>
          <a:xfrm>
            <a:off x="8394212" y="4347887"/>
            <a:ext cx="457748" cy="19782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3593404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3F975FA-BA70-C314-AE7D-324B83B9E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74" y="768751"/>
            <a:ext cx="4095887" cy="5994132"/>
          </a:xfrm>
          <a:prstGeom prst="rect">
            <a:avLst/>
          </a:prstGeom>
        </p:spPr>
      </p:pic>
      <p:pic>
        <p:nvPicPr>
          <p:cNvPr id="49" name="Picture 49" descr="A large building with a sign on top&#10;&#10;Description automatically generated">
            <a:extLst>
              <a:ext uri="{FF2B5EF4-FFF2-40B4-BE49-F238E27FC236}">
                <a16:creationId xmlns:a16="http://schemas.microsoft.com/office/drawing/2014/main" id="{2B4C04D5-6716-A5F7-E278-C8F0A0AEB8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7" r="53071" b="29092"/>
          <a:stretch/>
        </p:blipFill>
        <p:spPr>
          <a:xfrm>
            <a:off x="1224038" y="1578031"/>
            <a:ext cx="2483276" cy="24854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0DEE2-6B62-525D-BE40-C3C92053B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342896-E9FE-8C42-BCED-7A82E1761550}" type="slidenum">
              <a:rPr kumimoji="0" lang="en-IE" sz="1067" b="0" i="0" u="none" strike="noStrike" kern="1200" cap="none" spc="0" normalizeH="0" baseline="0" noProof="0" smtClean="0">
                <a:ln>
                  <a:noFill/>
                </a:ln>
                <a:solidFill>
                  <a:srgbClr val="2CD5C3"/>
                </a:solidFill>
                <a:effectLst/>
                <a:uLnTx/>
                <a:uFillTx/>
                <a:latin typeface="Helvetica Neue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E" sz="1067" b="0" i="0" u="none" strike="noStrike" kern="1200" cap="none" spc="0" normalizeH="0" baseline="0" noProof="0">
              <a:ln>
                <a:noFill/>
              </a:ln>
              <a:solidFill>
                <a:srgbClr val="2CD5C3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92B4C6-4222-58BA-67C8-FC3947D36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sz="3700"/>
              <a:t>Content Examples</a:t>
            </a:r>
            <a:endParaRPr lang="en-US" sz="3700" b="0"/>
          </a:p>
          <a:p>
            <a:endParaRPr lang="en-US" sz="26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9E7CDF-1BC4-67B3-A1AE-C53D1D807614}"/>
              </a:ext>
            </a:extLst>
          </p:cNvPr>
          <p:cNvSpPr/>
          <p:nvPr/>
        </p:nvSpPr>
        <p:spPr>
          <a:xfrm>
            <a:off x="1276486" y="5195880"/>
            <a:ext cx="2143325" cy="80791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4458E2-FA50-8C0C-B817-0013A298B343}"/>
              </a:ext>
            </a:extLst>
          </p:cNvPr>
          <p:cNvSpPr/>
          <p:nvPr/>
        </p:nvSpPr>
        <p:spPr>
          <a:xfrm>
            <a:off x="1537275" y="1324805"/>
            <a:ext cx="1742024" cy="24146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4D40AFE-441C-8D0A-8528-6851CE963B4A}"/>
              </a:ext>
            </a:extLst>
          </p:cNvPr>
          <p:cNvSpPr/>
          <p:nvPr/>
        </p:nvSpPr>
        <p:spPr>
          <a:xfrm>
            <a:off x="5086481" y="987636"/>
            <a:ext cx="1721795" cy="80791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36788B-C1F5-D624-8DD7-4189C41BB198}"/>
              </a:ext>
            </a:extLst>
          </p:cNvPr>
          <p:cNvSpPr/>
          <p:nvPr/>
        </p:nvSpPr>
        <p:spPr>
          <a:xfrm>
            <a:off x="8626268" y="1009252"/>
            <a:ext cx="1721795" cy="80791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32" name="object 39">
            <a:extLst>
              <a:ext uri="{FF2B5EF4-FFF2-40B4-BE49-F238E27FC236}">
                <a16:creationId xmlns:a16="http://schemas.microsoft.com/office/drawing/2014/main" id="{24C2521C-6C1D-FCD5-BD8A-44515F23618F}"/>
              </a:ext>
            </a:extLst>
          </p:cNvPr>
          <p:cNvSpPr txBox="1"/>
          <p:nvPr/>
        </p:nvSpPr>
        <p:spPr>
          <a:xfrm>
            <a:off x="1557922" y="1268337"/>
            <a:ext cx="1672829" cy="223331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0" marR="5080" lvl="0" indent="8255" algn="l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helvetica"/>
                <a:cs typeface="Calibri"/>
              </a:rPr>
              <a:t>allofusoneida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3055F7-738A-85D2-2C08-47D888F1DAE1}"/>
              </a:ext>
            </a:extLst>
          </p:cNvPr>
          <p:cNvSpPr/>
          <p:nvPr/>
        </p:nvSpPr>
        <p:spPr>
          <a:xfrm>
            <a:off x="1278426" y="4354630"/>
            <a:ext cx="486539" cy="19199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E5E19-0361-6191-EE90-207ED6F99E59}"/>
              </a:ext>
            </a:extLst>
          </p:cNvPr>
          <p:cNvSpPr/>
          <p:nvPr/>
        </p:nvSpPr>
        <p:spPr>
          <a:xfrm>
            <a:off x="8301174" y="4111912"/>
            <a:ext cx="535980" cy="80791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1AF765-A075-DABD-689F-B0D95583407E}"/>
              </a:ext>
            </a:extLst>
          </p:cNvPr>
          <p:cNvSpPr/>
          <p:nvPr/>
        </p:nvSpPr>
        <p:spPr>
          <a:xfrm>
            <a:off x="4794779" y="4046425"/>
            <a:ext cx="518124" cy="80791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0" marR="0" lvl="0" indent="0" algn="ctr" defTabSz="1095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6" name="Picture 5" descr="A person in a black shirt&#10;&#10;Description automatically generated">
            <a:extLst>
              <a:ext uri="{FF2B5EF4-FFF2-40B4-BE49-F238E27FC236}">
                <a16:creationId xmlns:a16="http://schemas.microsoft.com/office/drawing/2014/main" id="{C2916C42-35E6-90F1-EE9B-3512091AC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756" y="1324396"/>
            <a:ext cx="2651743" cy="4708216"/>
          </a:xfrm>
          <a:prstGeom prst="rect">
            <a:avLst/>
          </a:prstGeom>
        </p:spPr>
      </p:pic>
      <p:pic>
        <p:nvPicPr>
          <p:cNvPr id="10" name="Picture 9" descr="A person in a blue shirt and bow tie&#10;&#10;Description automatically generated">
            <a:extLst>
              <a:ext uri="{FF2B5EF4-FFF2-40B4-BE49-F238E27FC236}">
                <a16:creationId xmlns:a16="http://schemas.microsoft.com/office/drawing/2014/main" id="{9026E6DA-AA6F-8B30-614B-B63CB6DF9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518" y="1324396"/>
            <a:ext cx="2638256" cy="4667755"/>
          </a:xfrm>
          <a:prstGeom prst="rect">
            <a:avLst/>
          </a:prstGeom>
        </p:spPr>
      </p:pic>
      <p:pic>
        <p:nvPicPr>
          <p:cNvPr id="7" name="Picture 6" descr="A blue and white rectangles with white text&#10;&#10;Description automatically generated">
            <a:extLst>
              <a:ext uri="{FF2B5EF4-FFF2-40B4-BE49-F238E27FC236}">
                <a16:creationId xmlns:a16="http://schemas.microsoft.com/office/drawing/2014/main" id="{29E837EE-09C5-7F85-60DF-7183F872A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3913" y="1529330"/>
            <a:ext cx="9239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326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FF952-B5DE-88A2-980A-383A19B2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Evaluation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686AA-3401-2BF2-577A-06FFBE027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200"/>
              <a:t>Fielding a 39-question baseline evaluation to measure addiction stigma relating to public stigma, structural stigma, and stigma associated with medication for OUD (MOUD)</a:t>
            </a:r>
          </a:p>
          <a:p>
            <a:pPr>
              <a:lnSpc>
                <a:spcPct val="150000"/>
              </a:lnSpc>
            </a:pPr>
            <a:r>
              <a:rPr lang="en-US" sz="2200"/>
              <a:t>Based on </a:t>
            </a:r>
            <a:r>
              <a:rPr lang="en-US" sz="2200">
                <a:hlinkClick r:id="rId3"/>
              </a:rPr>
              <a:t>Shatterproof’s Addiction Stigma Index</a:t>
            </a:r>
            <a:endParaRPr lang="en-US" sz="2200"/>
          </a:p>
          <a:p>
            <a:pPr>
              <a:lnSpc>
                <a:spcPct val="150000"/>
              </a:lnSpc>
            </a:pPr>
            <a:r>
              <a:rPr lang="en-US" sz="2200"/>
              <a:t>Vignette strategy describing John, who is actively misusing prescription opioids</a:t>
            </a:r>
          </a:p>
          <a:p>
            <a:pPr>
              <a:lnSpc>
                <a:spcPct val="150000"/>
              </a:lnSpc>
            </a:pPr>
            <a:r>
              <a:rPr lang="en-US" sz="2200"/>
              <a:t>Goal is to sample 200 Oneida County residents</a:t>
            </a:r>
          </a:p>
          <a:p>
            <a:pPr>
              <a:lnSpc>
                <a:spcPct val="150000"/>
              </a:lnSpc>
            </a:pPr>
            <a:r>
              <a:rPr lang="en-US" sz="2200"/>
              <a:t>Will field the survey again after the campaign ends to measure campaign exposure and any changes in addiction stigma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CADE1-AB49-F1BC-955A-0FEBA30930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B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9A9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A9A9B"/>
                </a:buClr>
                <a:buSzPts val="1200"/>
                <a:buFont typeface="Calibri"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9A9B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909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E18940-3886-DF75-AA70-9E1C8AE7A5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4092" y="2399407"/>
            <a:ext cx="5232400" cy="235547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50">
                <a:latin typeface="Proxima Nova"/>
              </a:rPr>
              <a:t>30–40-minute interviews with diverse community organizations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1850">
                <a:latin typeface="Proxima Nova"/>
              </a:rPr>
              <a:t>Works in conjunction with evaluation data to  inform messaging, webinars, and campaign strategy that is curated for this community</a:t>
            </a:r>
            <a:endParaRPr lang="en-US" sz="1850"/>
          </a:p>
          <a:p>
            <a:endParaRPr lang="en-US" sz="18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97C9BB-9284-9220-0540-8FBD3DFEC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342896-E9FE-8C42-BCED-7A82E1761550}" type="slidenum">
              <a:rPr kumimoji="0" lang="en-IE" sz="1067" b="0" i="0" u="none" strike="noStrike" kern="1200" cap="none" spc="0" normalizeH="0" baseline="0" noProof="0" smtClean="0">
                <a:ln>
                  <a:noFill/>
                </a:ln>
                <a:solidFill>
                  <a:srgbClr val="2CD5C3"/>
                </a:solidFill>
                <a:effectLst/>
                <a:uLnTx/>
                <a:uFillTx/>
                <a:latin typeface="Helvetica Neue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sz="1067" b="0" i="0" u="none" strike="noStrike" kern="1200" cap="none" spc="0" normalizeH="0" baseline="0" noProof="0">
              <a:ln>
                <a:noFill/>
              </a:ln>
              <a:solidFill>
                <a:srgbClr val="2CD5C3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098601-9459-6CA1-B242-2A1ECBF74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135" y="1140168"/>
            <a:ext cx="5232400" cy="831851"/>
          </a:xfrm>
        </p:spPr>
        <p:txBody>
          <a:bodyPr lIns="0" tIns="0" rIns="0" bIns="0" anchor="t"/>
          <a:lstStyle/>
          <a:p>
            <a:r>
              <a:rPr lang="en-US" sz="3200"/>
              <a:t>Needs Assessments</a:t>
            </a:r>
          </a:p>
        </p:txBody>
      </p:sp>
      <p:pic>
        <p:nvPicPr>
          <p:cNvPr id="6" name="Content Placeholder 5" descr="Customer review with solid fill">
            <a:extLst>
              <a:ext uri="{FF2B5EF4-FFF2-40B4-BE49-F238E27FC236}">
                <a16:creationId xmlns:a16="http://schemas.microsoft.com/office/drawing/2014/main" id="{92C8E1BF-5D75-A2C1-3FCE-A94493A0418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15613" y="862274"/>
            <a:ext cx="4575716" cy="4612887"/>
          </a:xfrm>
        </p:spPr>
      </p:pic>
    </p:spTree>
    <p:extLst>
      <p:ext uri="{BB962C8B-B14F-4D97-AF65-F5344CB8AC3E}">
        <p14:creationId xmlns:p14="http://schemas.microsoft.com/office/powerpoint/2010/main" val="309768777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451D-B80E-2A9B-CA08-71DD11718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533" y="2383732"/>
            <a:ext cx="8905937" cy="2988915"/>
          </a:xfrm>
        </p:spPr>
        <p:txBody>
          <a:bodyPr lIns="0" tIns="0" rIns="0" bIns="0" anchor="t"/>
          <a:lstStyle>
            <a:defPPr>
              <a:defRPr lang="en-US"/>
            </a:defPPr>
            <a:lvl1pPr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215895" indent="-215895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2pPr>
            <a:lvl3pPr marL="548468" indent="-345273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3pPr>
            <a:lvl4pPr marL="548468" indent="-345273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4pPr>
            <a:lvl5pPr marL="548468" indent="-345273" algn="l" defTabSz="409564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5pPr>
            <a:lvl6pPr marL="1142971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6pPr>
            <a:lvl7pPr marL="1371566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7pPr>
            <a:lvl8pPr marL="1600160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8pPr>
            <a:lvl9pPr marL="1828754" algn="l" defTabSz="457189" rtl="0" eaLnBrk="1" latinLnBrk="0" hangingPunct="1">
              <a:defRPr sz="1700" b="1" kern="12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9pPr>
          </a:lstStyle>
          <a:p>
            <a:r>
              <a:rPr lang="en-US" sz="6000">
                <a:latin typeface="Proxima Nova"/>
              </a:rPr>
              <a:t>How You Can Get Involved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189404144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3BD1ED-7082-F0EE-6327-D8DCD4D7D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342896-E9FE-8C42-BCED-7A82E1761550}" type="slidenum">
              <a:rPr kumimoji="0" lang="en-IE" sz="1067" b="0" i="0" u="none" strike="noStrike" kern="1200" cap="none" spc="0" normalizeH="0" baseline="0" noProof="0" smtClean="0">
                <a:ln>
                  <a:noFill/>
                </a:ln>
                <a:solidFill>
                  <a:srgbClr val="2CD5C3"/>
                </a:solidFill>
                <a:effectLst/>
                <a:uLnTx/>
                <a:uFillTx/>
                <a:latin typeface="Helvetica Neue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sz="1067" b="0" i="0" u="none" strike="noStrike" kern="1200" cap="none" spc="0" normalizeH="0" baseline="0" noProof="0">
              <a:ln>
                <a:noFill/>
              </a:ln>
              <a:solidFill>
                <a:srgbClr val="2CD5C3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2489FB-F335-126D-38AA-EC597ACA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sz="2650"/>
              <a:t>Community Engagement Activities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A88C5-0829-5190-3A86-3E0693E1A70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>
                <a:latin typeface="Proxima Nova"/>
              </a:rPr>
              <a:t>Become a Community Partner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3C6D05-C37D-69EF-824C-CB318672F4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>
                <a:latin typeface="Proxima Nova"/>
              </a:rPr>
              <a:t>Elevate campaign messaging/resources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57334B-0651-7414-73D2-C20B981D4A5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>
                <a:latin typeface="Proxima Nova"/>
              </a:rPr>
              <a:t>Provide feedback that directly impacts the campaign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C0A31F-45AA-24BC-3A74-4D01F3C2C63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>
                <a:latin typeface="Proxima Nova"/>
              </a:rPr>
              <a:t>Collaborate on webinar topics, speakers, and panelists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4A2E18-6067-1B36-815B-DDAC4FEE078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>
                <a:latin typeface="Proxima Nova"/>
              </a:rPr>
              <a:t>Share your story/refer story sharers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9CD788A-AD1F-57A2-80AD-C461CF9CEB2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>
                <a:latin typeface="Proxima Nova"/>
              </a:rPr>
              <a:t>Humanize people living with addiction and people in recovery</a:t>
            </a:r>
            <a:endParaRPr lang="en-US"/>
          </a:p>
        </p:txBody>
      </p:sp>
      <p:pic>
        <p:nvPicPr>
          <p:cNvPr id="16" name="Picture 15" descr="A group of multi colored wooden stick figures">
            <a:extLst>
              <a:ext uri="{FF2B5EF4-FFF2-40B4-BE49-F238E27FC236}">
                <a16:creationId xmlns:a16="http://schemas.microsoft.com/office/drawing/2014/main" id="{E43204D4-2067-AF10-6ED4-057DB7EB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73" y="4313227"/>
            <a:ext cx="2743199" cy="1902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Holding hands">
            <a:extLst>
              <a:ext uri="{FF2B5EF4-FFF2-40B4-BE49-F238E27FC236}">
                <a16:creationId xmlns:a16="http://schemas.microsoft.com/office/drawing/2014/main" id="{651B7585-C387-CCC2-3938-55E54C685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541" y="4349750"/>
            <a:ext cx="2743199" cy="182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People in a video call">
            <a:extLst>
              <a:ext uri="{FF2B5EF4-FFF2-40B4-BE49-F238E27FC236}">
                <a16:creationId xmlns:a16="http://schemas.microsoft.com/office/drawing/2014/main" id="{6C5E59EF-BC89-618F-BB4B-A82248F82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273" y="4349839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046607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61A4E-3B84-0904-8B59-09F3FF72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anchor="ctr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Welcome &amp; Introduction 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240A8-1FAC-596B-26C5-06B05858A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780" y="511728"/>
            <a:ext cx="7348756" cy="5740376"/>
          </a:xfrm>
          <a:solidFill>
            <a:schemeClr val="bg1"/>
          </a:solidFill>
          <a:ln w="44450">
            <a:solidFill>
              <a:srgbClr val="BFB0D9"/>
            </a:solidFill>
            <a:prstDash val="sysDot"/>
          </a:ln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u="sng" dirty="0">
                <a:latin typeface="+mj-lt"/>
              </a:rPr>
              <a:t>Co-Chairs</a:t>
            </a:r>
          </a:p>
          <a:p>
            <a:pPr marL="201168" lvl="1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Oneida County Executive, Anthony J. Picente, Jr.</a:t>
            </a:r>
          </a:p>
          <a:p>
            <a:pPr marL="201168" lvl="1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Oneida County Sheriff, Robert M. Maciol</a:t>
            </a:r>
          </a:p>
          <a:p>
            <a:pPr marL="201168" lvl="1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Oneida County District Attorney, Scott D. McNamara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5101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98156" y="181087"/>
            <a:ext cx="4255713" cy="115536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94553" y="3324578"/>
            <a:ext cx="3581829" cy="1326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35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Bold"/>
                <a:ea typeface="+mn-ea"/>
                <a:cs typeface="+mn-cs"/>
              </a:rPr>
              <a:t>Taylor Mann</a:t>
            </a:r>
          </a:p>
          <a:p>
            <a:pPr marL="0" marR="0" lvl="0" indent="0" algn="l" defTabSz="609539" rtl="0" eaLnBrk="1" fontAlgn="auto" latinLnBrk="0" hangingPunct="1">
              <a:lnSpc>
                <a:spcPts val="35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Bold"/>
                <a:ea typeface="+mn-ea"/>
                <a:cs typeface="+mn-cs"/>
              </a:rPr>
              <a:t>Associate Director</a:t>
            </a:r>
          </a:p>
          <a:p>
            <a:pPr marL="0" marR="0" lvl="0" indent="0" algn="l" defTabSz="609539" rtl="0" eaLnBrk="1" fontAlgn="auto" latinLnBrk="0" hangingPunct="1">
              <a:lnSpc>
                <a:spcPts val="35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4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Proxima Nova Bold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tmann@shatterproof.org</a:t>
            </a:r>
            <a:endParaRPr kumimoji="0" lang="en-US" sz="2000" b="0" i="0" u="none" strike="noStrike" kern="1200" cap="none" spc="24" normalizeH="0" baseline="0" noProof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Proxima Nova Bold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04968" y="1161491"/>
            <a:ext cx="5187110" cy="1036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ts val="87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6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Thank you!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C357898-7FD0-680D-F15F-954FDFC7320B}"/>
              </a:ext>
            </a:extLst>
          </p:cNvPr>
          <p:cNvSpPr txBox="1"/>
          <p:nvPr/>
        </p:nvSpPr>
        <p:spPr>
          <a:xfrm>
            <a:off x="512724" y="3324578"/>
            <a:ext cx="3581829" cy="1335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35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Bold"/>
                <a:ea typeface="+mn-ea"/>
                <a:cs typeface="Calibri"/>
              </a:rPr>
              <a:t>Asha Carroll</a:t>
            </a:r>
          </a:p>
          <a:p>
            <a:pPr marL="0" marR="0" lvl="0" indent="0" algn="l" defTabSz="609539" rtl="0" eaLnBrk="1" fontAlgn="auto" latinLnBrk="0" hangingPunct="1">
              <a:lnSpc>
                <a:spcPts val="35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Bold"/>
                <a:ea typeface="+mn-ea"/>
                <a:cs typeface="Calibri"/>
              </a:rPr>
              <a:t>Senior Director, Digital</a:t>
            </a:r>
          </a:p>
          <a:p>
            <a:pPr marL="0" marR="0" lvl="0" indent="0" algn="l" defTabSz="609539" rtl="0" eaLnBrk="1" fontAlgn="auto" latinLnBrk="0" hangingPunct="1">
              <a:lnSpc>
                <a:spcPts val="35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4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Proxima Nova Bold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acarroll@shatterproof.org</a:t>
            </a:r>
            <a:r>
              <a:rPr kumimoji="0" lang="en-US" sz="2000" b="0" i="0" u="none" strike="noStrike" kern="1200" cap="none" spc="24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Proxima Nova Bold"/>
                <a:ea typeface="+mn-ea"/>
                <a:cs typeface="Calibri"/>
              </a:rPr>
              <a:t>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768782B-D667-5C36-AE75-FA10BD6F2125}"/>
              </a:ext>
            </a:extLst>
          </p:cNvPr>
          <p:cNvSpPr txBox="1"/>
          <p:nvPr/>
        </p:nvSpPr>
        <p:spPr>
          <a:xfrm>
            <a:off x="7676382" y="3324577"/>
            <a:ext cx="4180484" cy="1326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35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Bold"/>
                <a:ea typeface="+mn-ea"/>
                <a:cs typeface="+mn-cs"/>
              </a:rPr>
              <a:t>Jody McIntosh</a:t>
            </a:r>
          </a:p>
          <a:p>
            <a:pPr marL="0" marR="0" lvl="0" indent="0" algn="l" defTabSz="609539" rtl="0" eaLnBrk="1" fontAlgn="auto" latinLnBrk="0" hangingPunct="1">
              <a:lnSpc>
                <a:spcPts val="35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Bold"/>
                <a:ea typeface="+mn-ea"/>
                <a:cs typeface="+mn-cs"/>
              </a:rPr>
              <a:t>Director of Community Engagement</a:t>
            </a:r>
          </a:p>
          <a:p>
            <a:pPr marL="0" marR="0" lvl="0" indent="0" algn="l" defTabSz="609539" rtl="0" eaLnBrk="1" fontAlgn="auto" latinLnBrk="0" hangingPunct="1">
              <a:lnSpc>
                <a:spcPts val="35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4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Proxima Nova Bold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jmcintosh@shatterproof.org</a:t>
            </a:r>
            <a:r>
              <a:rPr kumimoji="0" lang="en-US" sz="2000" b="0" i="0" u="none" strike="noStrike" kern="1200" cap="none" spc="24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Proxima Nova Bold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1310074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966815A-BD8D-A55F-3058-02252B5D6183}"/>
              </a:ext>
            </a:extLst>
          </p:cNvPr>
          <p:cNvSpPr txBox="1"/>
          <p:nvPr/>
        </p:nvSpPr>
        <p:spPr>
          <a:xfrm>
            <a:off x="6514044" y="2418261"/>
            <a:ext cx="5573181" cy="34616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Paul Fahey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Harm Reduction Consultant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2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Primeau</a:t>
            </a:r>
            <a:r>
              <a:rPr lang="en-US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-Fahey Studios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endParaRPr lang="en-US" sz="29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defTabSz="914400">
              <a:spcAft>
                <a:spcPts val="600"/>
              </a:spcAft>
            </a:pP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https://vimeo.com/859103028/614d37d523?share=copy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AutoShape 2" descr="Home">
            <a:extLst>
              <a:ext uri="{FF2B5EF4-FFF2-40B4-BE49-F238E27FC236}">
                <a16:creationId xmlns:a16="http://schemas.microsoft.com/office/drawing/2014/main" id="{FD159F70-7CBF-F44D-1B4A-DD3AD50BAE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90775" y="2524125"/>
            <a:ext cx="3857625" cy="127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Primeau Fahey Studios">
            <a:extLst>
              <a:ext uri="{FF2B5EF4-FFF2-40B4-BE49-F238E27FC236}">
                <a16:creationId xmlns:a16="http://schemas.microsoft.com/office/drawing/2014/main" id="{29E1B9B9-6FF0-BFF4-DE76-3FB52D59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27" y="2199789"/>
            <a:ext cx="3845825" cy="144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03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3DDFE-2EE3-BF6E-D236-D3A9AD83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Guest Speaker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744A23-F1D6-0AE7-F6F2-DB265432A33D}"/>
              </a:ext>
            </a:extLst>
          </p:cNvPr>
          <p:cNvSpPr txBox="1"/>
          <p:nvPr/>
        </p:nvSpPr>
        <p:spPr>
          <a:xfrm>
            <a:off x="1203460" y="2239723"/>
            <a:ext cx="912533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Peer Program Success Story  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algn="ctr"/>
            <a:r>
              <a:rPr lang="en-US" sz="8000" dirty="0">
                <a:latin typeface="+mj-lt"/>
              </a:rPr>
              <a:t>Katie Burns 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8661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3DDFE-2EE3-BF6E-D236-D3A9AD83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Events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5EFB9-0ADE-2A4D-DC9E-23DD8E798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777358"/>
            <a:ext cx="4639736" cy="1554480"/>
          </a:xfrm>
          <a:solidFill>
            <a:srgbClr val="BFB0D9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</a:rPr>
              <a:t>Light of Hope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</a:rPr>
              <a:t>Hosted by: Center for Family Life and Recovery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</a:rPr>
              <a:t>Gigliotti Avenue, Rome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</a:rPr>
              <a:t>5:00 p.m. to 8:00 p.m.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395C-9835-41D8-5045-74BED930D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8227" y="2777358"/>
            <a:ext cx="4639736" cy="1554480"/>
          </a:xfrm>
          <a:solidFill>
            <a:srgbClr val="BFB0D9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</a:rPr>
              <a:t>International Overdose Awareness Day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</a:rPr>
              <a:t>Hosted by: ACR Health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latin typeface="+mj-lt"/>
              </a:rPr>
              <a:t>Kopernik</a:t>
            </a:r>
            <a:r>
              <a:rPr lang="en-US" dirty="0">
                <a:latin typeface="+mj-lt"/>
              </a:rPr>
              <a:t> Park, Utica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</a:rPr>
              <a:t>6:00 p.m. to 9:00 p.m.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2794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5BA05E-5BC9-4844-7BE1-A30FE02960A3}"/>
              </a:ext>
            </a:extLst>
          </p:cNvPr>
          <p:cNvSpPr txBox="1"/>
          <p:nvPr/>
        </p:nvSpPr>
        <p:spPr>
          <a:xfrm>
            <a:off x="0" y="2080726"/>
            <a:ext cx="121919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CLOSING REMARKS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0571D-D0C1-C678-BD53-6DEF29739F35}"/>
              </a:ext>
            </a:extLst>
          </p:cNvPr>
          <p:cNvSpPr txBox="1"/>
          <p:nvPr/>
        </p:nvSpPr>
        <p:spPr>
          <a:xfrm>
            <a:off x="0" y="466530"/>
            <a:ext cx="12191999" cy="215444"/>
          </a:xfrm>
          <a:prstGeom prst="rect">
            <a:avLst/>
          </a:prstGeom>
          <a:solidFill>
            <a:srgbClr val="BFB0D9"/>
          </a:solidFill>
        </p:spPr>
        <p:txBody>
          <a:bodyPr wrap="square" rtlCol="0">
            <a:spAutoFit/>
          </a:bodyPr>
          <a:lstStyle/>
          <a:p>
            <a:endParaRPr lang="en-US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740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EE420-FA4A-8FDC-2C81-ED5F304CAE8D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>
                <a:solidFill>
                  <a:srgbClr val="FFFFFF"/>
                </a:solidFill>
              </a:rPr>
              <a:t>PARTNER UPDATES &amp; DISCUSSION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A87D4-2177-6BBB-4B28-0C97114058A7}"/>
              </a:ext>
            </a:extLst>
          </p:cNvPr>
          <p:cNvSpPr txBox="1">
            <a:spLocks/>
          </p:cNvSpPr>
          <p:nvPr/>
        </p:nvSpPr>
        <p:spPr>
          <a:xfrm>
            <a:off x="60943" y="2004060"/>
            <a:ext cx="12070080" cy="4297680"/>
          </a:xfrm>
          <a:prstGeom prst="rect">
            <a:avLst/>
          </a:prstGeom>
          <a:ln w="50800">
            <a:solidFill>
              <a:srgbClr val="BFB0D9"/>
            </a:solidFill>
          </a:ln>
        </p:spPr>
        <p:txBody>
          <a:bodyPr vert="horz" lIns="0" tIns="45720" rIns="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1400" dirty="0"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6000" dirty="0">
                <a:latin typeface="+mj-lt"/>
              </a:rPr>
              <a:t>		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6000" dirty="0">
                <a:latin typeface="+mj-lt"/>
              </a:rPr>
              <a:t>		</a:t>
            </a:r>
            <a:r>
              <a:rPr lang="en-US" sz="5600" dirty="0">
                <a:latin typeface="+mj-lt"/>
              </a:rPr>
              <a:t>Oneida County Task Force Update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5500" i="1" dirty="0">
                <a:latin typeface="+mj-lt"/>
              </a:rPr>
              <a:t>			</a:t>
            </a:r>
            <a:r>
              <a:rPr lang="en-US" sz="4800" i="1" dirty="0">
                <a:latin typeface="+mj-lt"/>
              </a:rPr>
              <a:t>Daniel W. Gilmore, Oneida County Health Department Director of Health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4000" i="1" dirty="0"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6000" dirty="0">
                <a:latin typeface="+mj-lt"/>
              </a:rPr>
              <a:t>		Mohawk Valley </a:t>
            </a:r>
            <a:r>
              <a:rPr lang="en-US" sz="5600" dirty="0">
                <a:latin typeface="+mj-lt"/>
              </a:rPr>
              <a:t>Crime Analysis Center Reporting/Regional Data</a:t>
            </a:r>
            <a:r>
              <a:rPr lang="en-US" sz="5500" dirty="0">
                <a:latin typeface="+mj-lt"/>
              </a:rPr>
              <a:t>		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5500" i="1" dirty="0">
                <a:latin typeface="+mj-lt"/>
              </a:rPr>
              <a:t>			</a:t>
            </a:r>
            <a:r>
              <a:rPr lang="en-US" sz="4800" i="1" dirty="0">
                <a:latin typeface="+mj-lt"/>
              </a:rPr>
              <a:t>SSG Cory White, NYNG CDTF NE Region Investigative Support Analyst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4000" dirty="0"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6000" dirty="0">
                <a:latin typeface="+mj-lt"/>
              </a:rPr>
              <a:t>		</a:t>
            </a:r>
            <a:r>
              <a:rPr lang="en-US" sz="5600" dirty="0">
                <a:latin typeface="+mj-lt"/>
              </a:rPr>
              <a:t>Public Health Kiosk/Post Overdose Follow-up Program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5500" i="1" dirty="0">
                <a:latin typeface="+mj-lt"/>
              </a:rPr>
              <a:t>			</a:t>
            </a:r>
            <a:r>
              <a:rPr lang="en-US" sz="4800" i="1" dirty="0">
                <a:latin typeface="+mj-lt"/>
              </a:rPr>
              <a:t>Roberto Gonzalez, Director of Harm Reduction Services, ACR Health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4000" dirty="0"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6000" dirty="0">
                <a:latin typeface="+mj-lt"/>
              </a:rPr>
              <a:t>		</a:t>
            </a:r>
            <a:r>
              <a:rPr lang="en-US" sz="5600" dirty="0">
                <a:latin typeface="+mj-lt"/>
              </a:rPr>
              <a:t>Medication for Opioid Use Disorder (MOUD) at Oneida County Jail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5500" i="1" dirty="0">
                <a:latin typeface="+mj-lt"/>
              </a:rPr>
              <a:t>			</a:t>
            </a:r>
            <a:r>
              <a:rPr lang="en-US" sz="4800" i="1" dirty="0">
                <a:latin typeface="+mj-lt"/>
              </a:rPr>
              <a:t>Oneida County Sheriff Robert M. Maciol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4000" i="1" dirty="0"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6000" dirty="0">
                <a:latin typeface="+mj-lt"/>
              </a:rPr>
              <a:t>		</a:t>
            </a:r>
            <a:r>
              <a:rPr lang="en-US" sz="5600" dirty="0">
                <a:latin typeface="+mj-lt"/>
              </a:rPr>
              <a:t>Shatterproof Anti-Stigma Campaign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5500" i="1" dirty="0">
                <a:latin typeface="+mj-lt"/>
              </a:rPr>
              <a:t>			</a:t>
            </a:r>
            <a:r>
              <a:rPr lang="en-US" sz="4800" i="1" dirty="0">
                <a:latin typeface="+mj-lt"/>
              </a:rPr>
              <a:t>Jody McIntosh, MPH, Director of Community Engagement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4800" i="1" dirty="0">
                <a:latin typeface="+mj-lt"/>
              </a:rPr>
              <a:t>			Taylor Mann, Associate Director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4800" i="1" dirty="0">
                <a:latin typeface="+mj-lt"/>
              </a:rPr>
              <a:t>			Asha Carroll, Senior Director, Digital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4000" i="1" dirty="0"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6000" dirty="0">
                <a:latin typeface="+mj-lt"/>
              </a:rPr>
              <a:t>		</a:t>
            </a:r>
            <a:r>
              <a:rPr lang="en-US" sz="5600" dirty="0">
                <a:latin typeface="+mj-lt"/>
              </a:rPr>
              <a:t>Oneida County’s Harm Reduction Campaign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5500" i="1" dirty="0">
                <a:latin typeface="+mj-lt"/>
              </a:rPr>
              <a:t>			</a:t>
            </a:r>
            <a:r>
              <a:rPr lang="en-US" sz="4800" i="1" dirty="0">
                <a:latin typeface="+mj-lt"/>
              </a:rPr>
              <a:t>Paul Fahey, Harm Reduction Consultant, </a:t>
            </a:r>
            <a:r>
              <a:rPr lang="en-US" sz="4800" i="1" dirty="0" err="1">
                <a:latin typeface="+mj-lt"/>
              </a:rPr>
              <a:t>Primeau</a:t>
            </a:r>
            <a:r>
              <a:rPr lang="en-US" sz="4800" i="1" dirty="0">
                <a:latin typeface="+mj-lt"/>
              </a:rPr>
              <a:t>-Fahey Studios</a:t>
            </a:r>
            <a:endParaRPr lang="en-US" sz="4800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9CEC61-F44B-43B3-B40F-AE38C5AF1D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67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of a health department&#10;&#10;Description automatically generated">
            <a:extLst>
              <a:ext uri="{FF2B5EF4-FFF2-40B4-BE49-F238E27FC236}">
                <a16:creationId xmlns:a16="http://schemas.microsoft.com/office/drawing/2014/main" id="{40488BCC-00CB-7E42-8AE1-61953F593F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92" y="1760220"/>
            <a:ext cx="3200400" cy="320040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966815A-BD8D-A55F-3058-02252B5D6183}"/>
              </a:ext>
            </a:extLst>
          </p:cNvPr>
          <p:cNvSpPr txBox="1"/>
          <p:nvPr/>
        </p:nvSpPr>
        <p:spPr>
          <a:xfrm>
            <a:off x="6514043" y="2418261"/>
            <a:ext cx="5548647" cy="34616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Daniel W. Gilmore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Director of Health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Oneida County Health Department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80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966815A-BD8D-A55F-3058-02252B5D6183}"/>
              </a:ext>
            </a:extLst>
          </p:cNvPr>
          <p:cNvSpPr txBox="1"/>
          <p:nvPr/>
        </p:nvSpPr>
        <p:spPr>
          <a:xfrm>
            <a:off x="6514043" y="2418261"/>
            <a:ext cx="5548647" cy="34616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Cory White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NYNG CDTF NE Region Investigative Support Analyst</a:t>
            </a:r>
          </a:p>
          <a:p>
            <a:pPr defTabSz="914400">
              <a:spcAft>
                <a:spcPts val="600"/>
              </a:spcAft>
              <a:buFont typeface="Calibri" panose="020F0502020204030204" pitchFamily="34" charset="0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Mohawk Valley Crime Analysis Center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26" name="Picture 6">
            <a:extLst>
              <a:ext uri="{FF2B5EF4-FFF2-40B4-BE49-F238E27FC236}">
                <a16:creationId xmlns:a16="http://schemas.microsoft.com/office/drawing/2014/main" id="{CDE303F5-840F-4228-2E49-B41687894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32" y="2623187"/>
            <a:ext cx="155448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1BBBBC0-782C-C252-C9FA-B6A609BF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83" y="2560320"/>
            <a:ext cx="1722636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089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632459"/>
            <a:ext cx="9143999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5750" y="752602"/>
            <a:ext cx="8627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spc="-5" dirty="0"/>
              <a:t>ONEIDA </a:t>
            </a:r>
            <a:r>
              <a:rPr sz="3600" dirty="0"/>
              <a:t>COUNTY </a:t>
            </a:r>
            <a:r>
              <a:rPr sz="3600" spc="-5" dirty="0"/>
              <a:t>OPIOID </a:t>
            </a:r>
            <a:r>
              <a:rPr sz="3600" spc="-70" dirty="0"/>
              <a:t>TASK</a:t>
            </a:r>
            <a:r>
              <a:rPr sz="3600" spc="-229" dirty="0"/>
              <a:t> </a:t>
            </a:r>
            <a:r>
              <a:rPr sz="3600" dirty="0"/>
              <a:t>FORCE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1758695" y="1261837"/>
            <a:ext cx="8652510" cy="96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56788" y="1760220"/>
            <a:ext cx="5654802" cy="7871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70148" y="2250993"/>
            <a:ext cx="5228082" cy="769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53483" y="2644140"/>
            <a:ext cx="3653790" cy="5676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64432" y="1853311"/>
            <a:ext cx="5213350" cy="1186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 defTabSz="914400">
              <a:spcBef>
                <a:spcPts val="95"/>
              </a:spcBef>
            </a:pPr>
            <a:r>
              <a:rPr sz="2800" b="1" u="heavy" spc="-1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OVERDOSE RESPONSE</a:t>
            </a:r>
            <a:r>
              <a:rPr sz="2800" b="1" u="heavy" spc="1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heavy" spc="-1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TEAM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>
              <a:spcBef>
                <a:spcPts val="45"/>
              </a:spcBef>
            </a:pPr>
            <a:endParaRPr sz="290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4400"/>
            <a:r>
              <a:rPr sz="2000" b="1" u="heavy" spc="-7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DATA </a:t>
            </a:r>
            <a:r>
              <a:rPr sz="2000" b="1" u="heavy" spc="-2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ANALYSIS</a:t>
            </a:r>
            <a:r>
              <a:rPr sz="2000" b="1" u="heavy" spc="-1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SUBTEAM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05883" y="2994660"/>
            <a:ext cx="3348990" cy="617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58811" y="3881628"/>
            <a:ext cx="1559052" cy="1557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12664" y="3877055"/>
            <a:ext cx="1581912" cy="15621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23844" y="3832860"/>
            <a:ext cx="1723644" cy="16504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24001" y="0"/>
            <a:ext cx="822959" cy="8229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768841" y="1"/>
            <a:ext cx="899159" cy="8869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45398" y="6352744"/>
            <a:ext cx="1877695" cy="452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SSG </a:t>
            </a:r>
            <a:r>
              <a:rPr sz="1600" spc="-15" dirty="0">
                <a:solidFill>
                  <a:prstClr val="black"/>
                </a:solidFill>
                <a:latin typeface="Arial"/>
                <a:cs typeface="Arial"/>
              </a:rPr>
              <a:t>CORY</a:t>
            </a:r>
            <a:r>
              <a:rPr sz="16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WHITE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923925" defTabSz="914400">
              <a:spcBef>
                <a:spcPts val="1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(30AUG2023)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74673" y="6445097"/>
            <a:ext cx="20516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MVCAC /</a:t>
            </a:r>
            <a:r>
              <a:rPr sz="16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NYNGCDTF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51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2431" y="1443227"/>
            <a:ext cx="3481578" cy="16710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2564" y="2878835"/>
            <a:ext cx="0" cy="210820"/>
          </a:xfrm>
          <a:custGeom>
            <a:avLst/>
            <a:gdLst/>
            <a:ahLst/>
            <a:cxnLst/>
            <a:rect l="l" t="t" r="r" b="b"/>
            <a:pathLst>
              <a:path h="210819">
                <a:moveTo>
                  <a:pt x="0" y="0"/>
                </a:moveTo>
                <a:lnTo>
                  <a:pt x="0" y="153924"/>
                </a:lnTo>
                <a:lnTo>
                  <a:pt x="0" y="210312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45891" y="1505712"/>
            <a:ext cx="91440" cy="33655"/>
          </a:xfrm>
          <a:custGeom>
            <a:avLst/>
            <a:gdLst/>
            <a:ahLst/>
            <a:cxnLst/>
            <a:rect l="l" t="t" r="r" b="b"/>
            <a:pathLst>
              <a:path w="91440" h="33655">
                <a:moveTo>
                  <a:pt x="91440" y="33527"/>
                </a:moveTo>
                <a:lnTo>
                  <a:pt x="56388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69689" y="2949702"/>
            <a:ext cx="12331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200" b="1" spc="-35" dirty="0">
                <a:solidFill>
                  <a:srgbClr val="00AF50"/>
                </a:solidFill>
                <a:latin typeface="Arial"/>
                <a:cs typeface="Arial"/>
              </a:rPr>
              <a:t>NON-FATAL-</a:t>
            </a:r>
            <a:r>
              <a:rPr sz="1200" b="1" spc="1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AF50"/>
                </a:solidFill>
                <a:latin typeface="Arial"/>
                <a:cs typeface="Arial"/>
              </a:rPr>
              <a:t>274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45791" y="774192"/>
            <a:ext cx="3147822" cy="543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82469" y="824306"/>
            <a:ext cx="2881630" cy="725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5570" defTabSz="914400">
              <a:spcBef>
                <a:spcPts val="105"/>
              </a:spcBef>
            </a:pPr>
            <a:r>
              <a:rPr sz="20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FY22 </a:t>
            </a:r>
            <a:r>
              <a:rPr sz="2000" b="1" u="heavy" spc="-3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TOTAL </a:t>
            </a:r>
            <a:r>
              <a:rPr sz="20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OD'S</a:t>
            </a:r>
            <a:r>
              <a:rPr sz="2000" b="1" u="heavy" spc="-15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YTD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>
              <a:spcBef>
                <a:spcPts val="1660"/>
              </a:spcBef>
            </a:pPr>
            <a:r>
              <a:rPr sz="1200" b="1" spc="-55" dirty="0">
                <a:solidFill>
                  <a:srgbClr val="FF0000"/>
                </a:solidFill>
                <a:latin typeface="Arial"/>
                <a:cs typeface="Arial"/>
              </a:rPr>
              <a:t>FATAL-</a:t>
            </a:r>
            <a:r>
              <a:rPr sz="1200" b="1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63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90573" y="1109472"/>
            <a:ext cx="2786633" cy="61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65035" y="5065776"/>
            <a:ext cx="3621786" cy="15598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79026" y="6338722"/>
            <a:ext cx="828040" cy="383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lnSpc>
                <a:spcPts val="141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6F2F9F"/>
                </a:solidFill>
                <a:latin typeface="Arial"/>
                <a:cs typeface="Arial"/>
              </a:rPr>
              <a:t>MULTIPLE-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 defTabSz="914400">
              <a:lnSpc>
                <a:spcPts val="1410"/>
              </a:lnSpc>
            </a:pPr>
            <a:r>
              <a:rPr sz="1200" b="1" spc="-5" dirty="0">
                <a:solidFill>
                  <a:srgbClr val="6F2F9F"/>
                </a:solidFill>
                <a:latin typeface="Arial"/>
                <a:cs typeface="Arial"/>
              </a:rPr>
              <a:t>164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27089" y="5521249"/>
            <a:ext cx="8559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200" b="1" dirty="0">
                <a:solidFill>
                  <a:srgbClr val="538235"/>
                </a:solidFill>
                <a:latin typeface="Arial"/>
                <a:cs typeface="Arial"/>
              </a:rPr>
              <a:t>SINGLE-</a:t>
            </a:r>
            <a:r>
              <a:rPr sz="1200" b="1" spc="-80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538235"/>
                </a:solidFill>
                <a:latin typeface="Arial"/>
                <a:cs typeface="Arial"/>
              </a:rPr>
              <a:t>45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98919" y="4999482"/>
            <a:ext cx="7302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200" b="1" dirty="0">
                <a:solidFill>
                  <a:srgbClr val="5B9BD4"/>
                </a:solidFill>
                <a:latin typeface="Arial"/>
                <a:cs typeface="Arial"/>
              </a:rPr>
              <a:t>NONE-</a:t>
            </a:r>
            <a:r>
              <a:rPr sz="1200" b="1" spc="-75" dirty="0">
                <a:solidFill>
                  <a:srgbClr val="5B9BD4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5B9BD4"/>
                </a:solidFill>
                <a:latin typeface="Arial"/>
                <a:cs typeface="Arial"/>
              </a:rPr>
              <a:t>58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00671" y="4404359"/>
            <a:ext cx="3416046" cy="439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6910" y="4399279"/>
            <a:ext cx="3146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FY23 </a:t>
            </a:r>
            <a:r>
              <a:rPr b="1" u="heavy" spc="-1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NALOXONE </a:t>
            </a:r>
            <a:r>
              <a:rPr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USED</a:t>
            </a:r>
            <a:r>
              <a:rPr b="1" u="heavy" spc="-1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YTD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31736" y="4657285"/>
            <a:ext cx="3152393" cy="556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48611" y="5077980"/>
            <a:ext cx="3195066" cy="15369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37658" y="5311521"/>
            <a:ext cx="770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200" b="1" dirty="0">
                <a:solidFill>
                  <a:srgbClr val="538235"/>
                </a:solidFill>
                <a:latin typeface="Arial"/>
                <a:cs typeface="Arial"/>
              </a:rPr>
              <a:t>SINGLE-</a:t>
            </a:r>
            <a:r>
              <a:rPr sz="1200" b="1" spc="-8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538235"/>
                </a:solidFill>
                <a:latin typeface="Arial"/>
                <a:cs typeface="Arial"/>
              </a:rPr>
              <a:t>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43911" y="4192537"/>
            <a:ext cx="2289810" cy="4930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74975" y="4497265"/>
            <a:ext cx="1962150" cy="556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11908" y="4454665"/>
            <a:ext cx="2288286" cy="4930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37283" y="4239895"/>
            <a:ext cx="2212975" cy="83185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198755" indent="31750" defTabSz="914400">
              <a:lnSpc>
                <a:spcPts val="2060"/>
              </a:lnSpc>
              <a:spcBef>
                <a:spcPts val="250"/>
              </a:spcBef>
            </a:pPr>
            <a:r>
              <a:rPr u="heavy" spc="-45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FY23 </a:t>
            </a:r>
            <a:r>
              <a:rPr b="1" u="heavy" spc="-8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FATAL </a:t>
            </a:r>
            <a:r>
              <a:rPr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OD’S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u="heavy" spc="-1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NALOXONE </a:t>
            </a:r>
            <a:r>
              <a:rPr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USED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635" defTabSz="914400">
              <a:spcBef>
                <a:spcPts val="640"/>
              </a:spcBef>
            </a:pPr>
            <a:r>
              <a:rPr sz="1200" b="1" spc="-15" dirty="0">
                <a:solidFill>
                  <a:srgbClr val="6F2F9F"/>
                </a:solidFill>
                <a:latin typeface="Arial"/>
                <a:cs typeface="Arial"/>
              </a:rPr>
              <a:t>MULTIPLE-</a:t>
            </a:r>
            <a:r>
              <a:rPr sz="1200" b="1" spc="-4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6F2F9F"/>
                </a:solidFill>
                <a:latin typeface="Arial"/>
                <a:cs typeface="Arial"/>
              </a:rPr>
              <a:t>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42973" y="4759393"/>
            <a:ext cx="2024633" cy="556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617208" y="1444752"/>
            <a:ext cx="3373374" cy="17335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878823" y="3028188"/>
            <a:ext cx="13970" cy="356870"/>
          </a:xfrm>
          <a:custGeom>
            <a:avLst/>
            <a:gdLst/>
            <a:ahLst/>
            <a:cxnLst/>
            <a:rect l="l" t="t" r="r" b="b"/>
            <a:pathLst>
              <a:path w="13970" h="356870">
                <a:moveTo>
                  <a:pt x="0" y="0"/>
                </a:moveTo>
                <a:lnTo>
                  <a:pt x="13716" y="356615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28354" y="3130041"/>
            <a:ext cx="12331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200" b="1" spc="-35" dirty="0">
                <a:solidFill>
                  <a:srgbClr val="00AF50"/>
                </a:solidFill>
                <a:latin typeface="Arial"/>
                <a:cs typeface="Arial"/>
              </a:rPr>
              <a:t>NON-FATAL-</a:t>
            </a:r>
            <a:r>
              <a:rPr sz="1200" b="1" spc="1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AF50"/>
                </a:solidFill>
                <a:latin typeface="Arial"/>
                <a:cs typeface="Arial"/>
              </a:rPr>
              <a:t>235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774179" y="769620"/>
            <a:ext cx="3077718" cy="54482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16039" y="821182"/>
            <a:ext cx="2777490" cy="650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20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FY23 </a:t>
            </a:r>
            <a:r>
              <a:rPr sz="2000" b="1" u="heavy" spc="-3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TOTAL </a:t>
            </a:r>
            <a:r>
              <a:rPr sz="20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OD'S</a:t>
            </a:r>
            <a:r>
              <a:rPr sz="2000" b="1" u="heavy" spc="-15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YTD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80975" defTabSz="914400">
              <a:spcBef>
                <a:spcPts val="1070"/>
              </a:spcBef>
            </a:pPr>
            <a:r>
              <a:rPr sz="1200" b="1" spc="-55" dirty="0">
                <a:solidFill>
                  <a:srgbClr val="FF0000"/>
                </a:solidFill>
                <a:latin typeface="Arial"/>
                <a:cs typeface="Arial"/>
              </a:rPr>
              <a:t>FATAL-</a:t>
            </a:r>
            <a:r>
              <a:rPr sz="1200" b="1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32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920484" y="1106424"/>
            <a:ext cx="2786634" cy="61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524001" y="0"/>
            <a:ext cx="822959" cy="8229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768841" y="1"/>
            <a:ext cx="899159" cy="8869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238501" y="1833373"/>
            <a:ext cx="871855" cy="481965"/>
          </a:xfrm>
          <a:custGeom>
            <a:avLst/>
            <a:gdLst/>
            <a:ahLst/>
            <a:cxnLst/>
            <a:rect l="l" t="t" r="r" b="b"/>
            <a:pathLst>
              <a:path w="871855" h="481964">
                <a:moveTo>
                  <a:pt x="791463" y="0"/>
                </a:moveTo>
                <a:lnTo>
                  <a:pt x="80263" y="0"/>
                </a:lnTo>
                <a:lnTo>
                  <a:pt x="49023" y="6308"/>
                </a:lnTo>
                <a:lnTo>
                  <a:pt x="23510" y="23510"/>
                </a:lnTo>
                <a:lnTo>
                  <a:pt x="6308" y="49023"/>
                </a:lnTo>
                <a:lnTo>
                  <a:pt x="0" y="80263"/>
                </a:lnTo>
                <a:lnTo>
                  <a:pt x="0" y="401319"/>
                </a:lnTo>
                <a:lnTo>
                  <a:pt x="6308" y="432560"/>
                </a:lnTo>
                <a:lnTo>
                  <a:pt x="23510" y="458073"/>
                </a:lnTo>
                <a:lnTo>
                  <a:pt x="49023" y="475275"/>
                </a:lnTo>
                <a:lnTo>
                  <a:pt x="80263" y="481583"/>
                </a:lnTo>
                <a:lnTo>
                  <a:pt x="791463" y="481583"/>
                </a:lnTo>
                <a:lnTo>
                  <a:pt x="822704" y="475275"/>
                </a:lnTo>
                <a:lnTo>
                  <a:pt x="848217" y="458073"/>
                </a:lnTo>
                <a:lnTo>
                  <a:pt x="865419" y="432560"/>
                </a:lnTo>
                <a:lnTo>
                  <a:pt x="871727" y="401319"/>
                </a:lnTo>
                <a:lnTo>
                  <a:pt x="871727" y="80263"/>
                </a:lnTo>
                <a:lnTo>
                  <a:pt x="865419" y="49023"/>
                </a:lnTo>
                <a:lnTo>
                  <a:pt x="848217" y="23510"/>
                </a:lnTo>
                <a:lnTo>
                  <a:pt x="822704" y="6308"/>
                </a:lnTo>
                <a:lnTo>
                  <a:pt x="79146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238501" y="1833373"/>
            <a:ext cx="871855" cy="481965"/>
          </a:xfrm>
          <a:custGeom>
            <a:avLst/>
            <a:gdLst/>
            <a:ahLst/>
            <a:cxnLst/>
            <a:rect l="l" t="t" r="r" b="b"/>
            <a:pathLst>
              <a:path w="871855" h="481964">
                <a:moveTo>
                  <a:pt x="0" y="80263"/>
                </a:moveTo>
                <a:lnTo>
                  <a:pt x="6308" y="49023"/>
                </a:lnTo>
                <a:lnTo>
                  <a:pt x="23510" y="23510"/>
                </a:lnTo>
                <a:lnTo>
                  <a:pt x="49023" y="6308"/>
                </a:lnTo>
                <a:lnTo>
                  <a:pt x="80263" y="0"/>
                </a:lnTo>
                <a:lnTo>
                  <a:pt x="791463" y="0"/>
                </a:lnTo>
                <a:lnTo>
                  <a:pt x="822704" y="6308"/>
                </a:lnTo>
                <a:lnTo>
                  <a:pt x="848217" y="23510"/>
                </a:lnTo>
                <a:lnTo>
                  <a:pt x="865419" y="49023"/>
                </a:lnTo>
                <a:lnTo>
                  <a:pt x="871727" y="80263"/>
                </a:lnTo>
                <a:lnTo>
                  <a:pt x="871727" y="401319"/>
                </a:lnTo>
                <a:lnTo>
                  <a:pt x="865419" y="432560"/>
                </a:lnTo>
                <a:lnTo>
                  <a:pt x="848217" y="458073"/>
                </a:lnTo>
                <a:lnTo>
                  <a:pt x="822704" y="475275"/>
                </a:lnTo>
                <a:lnTo>
                  <a:pt x="791463" y="481583"/>
                </a:lnTo>
                <a:lnTo>
                  <a:pt x="80263" y="481583"/>
                </a:lnTo>
                <a:lnTo>
                  <a:pt x="49023" y="475275"/>
                </a:lnTo>
                <a:lnTo>
                  <a:pt x="23510" y="458073"/>
                </a:lnTo>
                <a:lnTo>
                  <a:pt x="6308" y="432560"/>
                </a:lnTo>
                <a:lnTo>
                  <a:pt x="0" y="401319"/>
                </a:lnTo>
                <a:lnTo>
                  <a:pt x="0" y="80263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471417" y="1918842"/>
            <a:ext cx="406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b="1" spc="-10" dirty="0">
                <a:solidFill>
                  <a:srgbClr val="FFFFFF"/>
                </a:solidFill>
                <a:latin typeface="Arial"/>
                <a:cs typeface="Arial"/>
              </a:rPr>
              <a:t>337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869936" y="1834895"/>
            <a:ext cx="870585" cy="483234"/>
          </a:xfrm>
          <a:custGeom>
            <a:avLst/>
            <a:gdLst/>
            <a:ahLst/>
            <a:cxnLst/>
            <a:rect l="l" t="t" r="r" b="b"/>
            <a:pathLst>
              <a:path w="870584" h="483235">
                <a:moveTo>
                  <a:pt x="789686" y="0"/>
                </a:moveTo>
                <a:lnTo>
                  <a:pt x="80517" y="0"/>
                </a:lnTo>
                <a:lnTo>
                  <a:pt x="49184" y="6330"/>
                </a:lnTo>
                <a:lnTo>
                  <a:pt x="23590" y="23590"/>
                </a:lnTo>
                <a:lnTo>
                  <a:pt x="6330" y="49184"/>
                </a:lnTo>
                <a:lnTo>
                  <a:pt x="0" y="80517"/>
                </a:lnTo>
                <a:lnTo>
                  <a:pt x="0" y="402589"/>
                </a:lnTo>
                <a:lnTo>
                  <a:pt x="6330" y="433923"/>
                </a:lnTo>
                <a:lnTo>
                  <a:pt x="23590" y="459517"/>
                </a:lnTo>
                <a:lnTo>
                  <a:pt x="49184" y="476777"/>
                </a:lnTo>
                <a:lnTo>
                  <a:pt x="80517" y="483107"/>
                </a:lnTo>
                <a:lnTo>
                  <a:pt x="789686" y="483107"/>
                </a:lnTo>
                <a:lnTo>
                  <a:pt x="821019" y="476777"/>
                </a:lnTo>
                <a:lnTo>
                  <a:pt x="846613" y="459517"/>
                </a:lnTo>
                <a:lnTo>
                  <a:pt x="863873" y="433923"/>
                </a:lnTo>
                <a:lnTo>
                  <a:pt x="870204" y="402589"/>
                </a:lnTo>
                <a:lnTo>
                  <a:pt x="870204" y="80517"/>
                </a:lnTo>
                <a:lnTo>
                  <a:pt x="863873" y="49184"/>
                </a:lnTo>
                <a:lnTo>
                  <a:pt x="846613" y="23590"/>
                </a:lnTo>
                <a:lnTo>
                  <a:pt x="821019" y="6330"/>
                </a:lnTo>
                <a:lnTo>
                  <a:pt x="789686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869936" y="1834895"/>
            <a:ext cx="870585" cy="483234"/>
          </a:xfrm>
          <a:custGeom>
            <a:avLst/>
            <a:gdLst/>
            <a:ahLst/>
            <a:cxnLst/>
            <a:rect l="l" t="t" r="r" b="b"/>
            <a:pathLst>
              <a:path w="870584" h="483235">
                <a:moveTo>
                  <a:pt x="0" y="80517"/>
                </a:moveTo>
                <a:lnTo>
                  <a:pt x="6330" y="49184"/>
                </a:lnTo>
                <a:lnTo>
                  <a:pt x="23590" y="23590"/>
                </a:lnTo>
                <a:lnTo>
                  <a:pt x="49184" y="6330"/>
                </a:lnTo>
                <a:lnTo>
                  <a:pt x="80517" y="0"/>
                </a:lnTo>
                <a:lnTo>
                  <a:pt x="789686" y="0"/>
                </a:lnTo>
                <a:lnTo>
                  <a:pt x="821019" y="6330"/>
                </a:lnTo>
                <a:lnTo>
                  <a:pt x="846613" y="23590"/>
                </a:lnTo>
                <a:lnTo>
                  <a:pt x="863873" y="49184"/>
                </a:lnTo>
                <a:lnTo>
                  <a:pt x="870204" y="80517"/>
                </a:lnTo>
                <a:lnTo>
                  <a:pt x="870204" y="402589"/>
                </a:lnTo>
                <a:lnTo>
                  <a:pt x="863873" y="433923"/>
                </a:lnTo>
                <a:lnTo>
                  <a:pt x="846613" y="459517"/>
                </a:lnTo>
                <a:lnTo>
                  <a:pt x="821019" y="476777"/>
                </a:lnTo>
                <a:lnTo>
                  <a:pt x="789686" y="483107"/>
                </a:lnTo>
                <a:lnTo>
                  <a:pt x="80517" y="483107"/>
                </a:lnTo>
                <a:lnTo>
                  <a:pt x="49184" y="476777"/>
                </a:lnTo>
                <a:lnTo>
                  <a:pt x="23590" y="459517"/>
                </a:lnTo>
                <a:lnTo>
                  <a:pt x="6330" y="433923"/>
                </a:lnTo>
                <a:lnTo>
                  <a:pt x="0" y="402589"/>
                </a:lnTo>
                <a:lnTo>
                  <a:pt x="0" y="80517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103234" y="1921509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b="1" spc="-10" dirty="0">
                <a:solidFill>
                  <a:srgbClr val="FFFFFF"/>
                </a:solidFill>
                <a:latin typeface="Arial"/>
                <a:cs typeface="Arial"/>
              </a:rPr>
              <a:t>267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922777" y="0"/>
            <a:ext cx="2864357" cy="65151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105655" y="394667"/>
            <a:ext cx="4002786" cy="693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384035" y="0"/>
            <a:ext cx="1907286" cy="65151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4099942" y="52196"/>
            <a:ext cx="3990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95" dirty="0"/>
              <a:t>DATA </a:t>
            </a:r>
            <a:r>
              <a:rPr spc="-35" dirty="0"/>
              <a:t>ANALYSIS</a:t>
            </a:r>
            <a:r>
              <a:rPr spc="-100" dirty="0"/>
              <a:t> </a:t>
            </a:r>
            <a:r>
              <a:rPr spc="-5" dirty="0"/>
              <a:t>SUBTEAM</a:t>
            </a:r>
          </a:p>
        </p:txBody>
      </p:sp>
      <p:sp>
        <p:nvSpPr>
          <p:cNvPr id="41" name="object 41"/>
          <p:cNvSpPr/>
          <p:nvPr/>
        </p:nvSpPr>
        <p:spPr>
          <a:xfrm>
            <a:off x="5172456" y="1810512"/>
            <a:ext cx="535305" cy="841375"/>
          </a:xfrm>
          <a:custGeom>
            <a:avLst/>
            <a:gdLst/>
            <a:ahLst/>
            <a:cxnLst/>
            <a:rect l="l" t="t" r="r" b="b"/>
            <a:pathLst>
              <a:path w="535304" h="841375">
                <a:moveTo>
                  <a:pt x="534924" y="573786"/>
                </a:moveTo>
                <a:lnTo>
                  <a:pt x="0" y="573786"/>
                </a:lnTo>
                <a:lnTo>
                  <a:pt x="267462" y="841248"/>
                </a:lnTo>
                <a:lnTo>
                  <a:pt x="534924" y="573786"/>
                </a:lnTo>
                <a:close/>
              </a:path>
              <a:path w="535304" h="841375">
                <a:moveTo>
                  <a:pt x="401193" y="0"/>
                </a:moveTo>
                <a:lnTo>
                  <a:pt x="133731" y="0"/>
                </a:lnTo>
                <a:lnTo>
                  <a:pt x="133731" y="573786"/>
                </a:lnTo>
                <a:lnTo>
                  <a:pt x="401193" y="573786"/>
                </a:lnTo>
                <a:lnTo>
                  <a:pt x="40119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172456" y="1810512"/>
            <a:ext cx="535305" cy="841375"/>
          </a:xfrm>
          <a:custGeom>
            <a:avLst/>
            <a:gdLst/>
            <a:ahLst/>
            <a:cxnLst/>
            <a:rect l="l" t="t" r="r" b="b"/>
            <a:pathLst>
              <a:path w="535304" h="841375">
                <a:moveTo>
                  <a:pt x="401193" y="0"/>
                </a:moveTo>
                <a:lnTo>
                  <a:pt x="401193" y="573786"/>
                </a:lnTo>
                <a:lnTo>
                  <a:pt x="534924" y="573786"/>
                </a:lnTo>
                <a:lnTo>
                  <a:pt x="267462" y="841248"/>
                </a:lnTo>
                <a:lnTo>
                  <a:pt x="0" y="573786"/>
                </a:lnTo>
                <a:lnTo>
                  <a:pt x="133731" y="573786"/>
                </a:lnTo>
                <a:lnTo>
                  <a:pt x="133731" y="0"/>
                </a:lnTo>
                <a:lnTo>
                  <a:pt x="401193" y="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305558" y="1924939"/>
            <a:ext cx="269304" cy="4813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defTabSz="914400">
              <a:lnSpc>
                <a:spcPts val="2090"/>
              </a:lnSpc>
            </a:pP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21%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705855" y="1810512"/>
            <a:ext cx="533400" cy="841375"/>
          </a:xfrm>
          <a:custGeom>
            <a:avLst/>
            <a:gdLst/>
            <a:ahLst/>
            <a:cxnLst/>
            <a:rect l="l" t="t" r="r" b="b"/>
            <a:pathLst>
              <a:path w="533400" h="841375">
                <a:moveTo>
                  <a:pt x="533400" y="574548"/>
                </a:moveTo>
                <a:lnTo>
                  <a:pt x="0" y="574548"/>
                </a:lnTo>
                <a:lnTo>
                  <a:pt x="266700" y="841248"/>
                </a:lnTo>
                <a:lnTo>
                  <a:pt x="533400" y="574548"/>
                </a:lnTo>
                <a:close/>
              </a:path>
              <a:path w="533400" h="841375">
                <a:moveTo>
                  <a:pt x="400050" y="0"/>
                </a:moveTo>
                <a:lnTo>
                  <a:pt x="133350" y="0"/>
                </a:lnTo>
                <a:lnTo>
                  <a:pt x="133350" y="574548"/>
                </a:lnTo>
                <a:lnTo>
                  <a:pt x="400050" y="574548"/>
                </a:lnTo>
                <a:lnTo>
                  <a:pt x="40005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705855" y="1810512"/>
            <a:ext cx="533400" cy="841375"/>
          </a:xfrm>
          <a:custGeom>
            <a:avLst/>
            <a:gdLst/>
            <a:ahLst/>
            <a:cxnLst/>
            <a:rect l="l" t="t" r="r" b="b"/>
            <a:pathLst>
              <a:path w="533400" h="841375">
                <a:moveTo>
                  <a:pt x="400050" y="0"/>
                </a:moveTo>
                <a:lnTo>
                  <a:pt x="400050" y="574548"/>
                </a:lnTo>
                <a:lnTo>
                  <a:pt x="533400" y="574548"/>
                </a:lnTo>
                <a:lnTo>
                  <a:pt x="266700" y="841248"/>
                </a:lnTo>
                <a:lnTo>
                  <a:pt x="0" y="574548"/>
                </a:lnTo>
                <a:lnTo>
                  <a:pt x="133350" y="574548"/>
                </a:lnTo>
                <a:lnTo>
                  <a:pt x="133350" y="0"/>
                </a:lnTo>
                <a:lnTo>
                  <a:pt x="40005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838704" y="1924939"/>
            <a:ext cx="269304" cy="4813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defTabSz="914400">
              <a:lnSpc>
                <a:spcPts val="2090"/>
              </a:lnSpc>
            </a:pP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49%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239256" y="1810512"/>
            <a:ext cx="535305" cy="841375"/>
          </a:xfrm>
          <a:custGeom>
            <a:avLst/>
            <a:gdLst/>
            <a:ahLst/>
            <a:cxnLst/>
            <a:rect l="l" t="t" r="r" b="b"/>
            <a:pathLst>
              <a:path w="535304" h="841375">
                <a:moveTo>
                  <a:pt x="534924" y="573786"/>
                </a:moveTo>
                <a:lnTo>
                  <a:pt x="0" y="573786"/>
                </a:lnTo>
                <a:lnTo>
                  <a:pt x="267462" y="841248"/>
                </a:lnTo>
                <a:lnTo>
                  <a:pt x="534924" y="573786"/>
                </a:lnTo>
                <a:close/>
              </a:path>
              <a:path w="535304" h="841375">
                <a:moveTo>
                  <a:pt x="401193" y="0"/>
                </a:moveTo>
                <a:lnTo>
                  <a:pt x="133731" y="0"/>
                </a:lnTo>
                <a:lnTo>
                  <a:pt x="133731" y="573786"/>
                </a:lnTo>
                <a:lnTo>
                  <a:pt x="401193" y="573786"/>
                </a:lnTo>
                <a:lnTo>
                  <a:pt x="401193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239256" y="1810512"/>
            <a:ext cx="535305" cy="841375"/>
          </a:xfrm>
          <a:custGeom>
            <a:avLst/>
            <a:gdLst/>
            <a:ahLst/>
            <a:cxnLst/>
            <a:rect l="l" t="t" r="r" b="b"/>
            <a:pathLst>
              <a:path w="535304" h="841375">
                <a:moveTo>
                  <a:pt x="401193" y="0"/>
                </a:moveTo>
                <a:lnTo>
                  <a:pt x="401193" y="573786"/>
                </a:lnTo>
                <a:lnTo>
                  <a:pt x="534924" y="573786"/>
                </a:lnTo>
                <a:lnTo>
                  <a:pt x="267462" y="841248"/>
                </a:lnTo>
                <a:lnTo>
                  <a:pt x="0" y="573786"/>
                </a:lnTo>
                <a:lnTo>
                  <a:pt x="133731" y="573786"/>
                </a:lnTo>
                <a:lnTo>
                  <a:pt x="133731" y="0"/>
                </a:lnTo>
                <a:lnTo>
                  <a:pt x="401193" y="0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373628" y="1924939"/>
            <a:ext cx="269304" cy="4813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defTabSz="914400">
              <a:lnSpc>
                <a:spcPts val="2090"/>
              </a:lnSpc>
            </a:pP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14%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743955" y="4163567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82533" y="4644"/>
                </a:lnTo>
                <a:lnTo>
                  <a:pt x="139624" y="17966"/>
                </a:lnTo>
                <a:lnTo>
                  <a:pt x="100793" y="39045"/>
                </a:lnTo>
                <a:lnTo>
                  <a:pt x="66960" y="66960"/>
                </a:lnTo>
                <a:lnTo>
                  <a:pt x="39045" y="100793"/>
                </a:lnTo>
                <a:lnTo>
                  <a:pt x="17966" y="139624"/>
                </a:lnTo>
                <a:lnTo>
                  <a:pt x="4644" y="182533"/>
                </a:lnTo>
                <a:lnTo>
                  <a:pt x="0" y="228599"/>
                </a:lnTo>
                <a:lnTo>
                  <a:pt x="4644" y="274666"/>
                </a:lnTo>
                <a:lnTo>
                  <a:pt x="17966" y="317575"/>
                </a:lnTo>
                <a:lnTo>
                  <a:pt x="39045" y="356406"/>
                </a:lnTo>
                <a:lnTo>
                  <a:pt x="66960" y="390239"/>
                </a:lnTo>
                <a:lnTo>
                  <a:pt x="100793" y="418154"/>
                </a:lnTo>
                <a:lnTo>
                  <a:pt x="139624" y="439233"/>
                </a:lnTo>
                <a:lnTo>
                  <a:pt x="182533" y="452555"/>
                </a:lnTo>
                <a:lnTo>
                  <a:pt x="228600" y="457199"/>
                </a:lnTo>
                <a:lnTo>
                  <a:pt x="274666" y="452555"/>
                </a:lnTo>
                <a:lnTo>
                  <a:pt x="317575" y="439233"/>
                </a:lnTo>
                <a:lnTo>
                  <a:pt x="356406" y="418154"/>
                </a:lnTo>
                <a:lnTo>
                  <a:pt x="390239" y="390239"/>
                </a:lnTo>
                <a:lnTo>
                  <a:pt x="418154" y="356406"/>
                </a:lnTo>
                <a:lnTo>
                  <a:pt x="439233" y="317575"/>
                </a:lnTo>
                <a:lnTo>
                  <a:pt x="452555" y="274666"/>
                </a:lnTo>
                <a:lnTo>
                  <a:pt x="457200" y="228599"/>
                </a:lnTo>
                <a:lnTo>
                  <a:pt x="452555" y="182533"/>
                </a:lnTo>
                <a:lnTo>
                  <a:pt x="439233" y="139624"/>
                </a:lnTo>
                <a:lnTo>
                  <a:pt x="418154" y="100793"/>
                </a:lnTo>
                <a:lnTo>
                  <a:pt x="390239" y="66960"/>
                </a:lnTo>
                <a:lnTo>
                  <a:pt x="356406" y="39045"/>
                </a:lnTo>
                <a:lnTo>
                  <a:pt x="317575" y="17966"/>
                </a:lnTo>
                <a:lnTo>
                  <a:pt x="274666" y="4644"/>
                </a:lnTo>
                <a:lnTo>
                  <a:pt x="228600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673853" y="4600956"/>
            <a:ext cx="612775" cy="612775"/>
          </a:xfrm>
          <a:custGeom>
            <a:avLst/>
            <a:gdLst/>
            <a:ahLst/>
            <a:cxnLst/>
            <a:rect l="l" t="t" r="r" b="b"/>
            <a:pathLst>
              <a:path w="612775" h="612775">
                <a:moveTo>
                  <a:pt x="306324" y="0"/>
                </a:moveTo>
                <a:lnTo>
                  <a:pt x="256640" y="4009"/>
                </a:lnTo>
                <a:lnTo>
                  <a:pt x="209507" y="15617"/>
                </a:lnTo>
                <a:lnTo>
                  <a:pt x="165556" y="34193"/>
                </a:lnTo>
                <a:lnTo>
                  <a:pt x="125419" y="59106"/>
                </a:lnTo>
                <a:lnTo>
                  <a:pt x="89725" y="89725"/>
                </a:lnTo>
                <a:lnTo>
                  <a:pt x="59106" y="125419"/>
                </a:lnTo>
                <a:lnTo>
                  <a:pt x="34193" y="165556"/>
                </a:lnTo>
                <a:lnTo>
                  <a:pt x="15617" y="209507"/>
                </a:lnTo>
                <a:lnTo>
                  <a:pt x="4009" y="256640"/>
                </a:lnTo>
                <a:lnTo>
                  <a:pt x="0" y="306324"/>
                </a:lnTo>
                <a:lnTo>
                  <a:pt x="0" y="612648"/>
                </a:lnTo>
                <a:lnTo>
                  <a:pt x="612648" y="612648"/>
                </a:lnTo>
                <a:lnTo>
                  <a:pt x="612648" y="306324"/>
                </a:lnTo>
                <a:lnTo>
                  <a:pt x="608638" y="256640"/>
                </a:lnTo>
                <a:lnTo>
                  <a:pt x="597030" y="209507"/>
                </a:lnTo>
                <a:lnTo>
                  <a:pt x="578454" y="165556"/>
                </a:lnTo>
                <a:lnTo>
                  <a:pt x="553541" y="125419"/>
                </a:lnTo>
                <a:lnTo>
                  <a:pt x="522922" y="89725"/>
                </a:lnTo>
                <a:lnTo>
                  <a:pt x="487228" y="59106"/>
                </a:lnTo>
                <a:lnTo>
                  <a:pt x="447091" y="34193"/>
                </a:lnTo>
                <a:lnTo>
                  <a:pt x="403140" y="15617"/>
                </a:lnTo>
                <a:lnTo>
                  <a:pt x="356007" y="4009"/>
                </a:lnTo>
                <a:lnTo>
                  <a:pt x="306324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893946" y="3768345"/>
            <a:ext cx="215582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4525" marR="5080" indent="-632460" defTabSz="914400">
              <a:spcBef>
                <a:spcPts val="100"/>
              </a:spcBef>
            </a:pPr>
            <a:r>
              <a:rPr sz="1100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NALOXONE </a:t>
            </a:r>
            <a:r>
              <a:rPr sz="1100" b="1" u="heavy" spc="-1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ADMINISTERED </a:t>
            </a:r>
            <a:r>
              <a:rPr sz="1100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BY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BYSTANDER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842509" y="4236211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b="1" spc="-10" dirty="0">
                <a:solidFill>
                  <a:srgbClr val="FFFFFF"/>
                </a:solidFill>
                <a:latin typeface="Arial"/>
                <a:cs typeface="Arial"/>
              </a:rPr>
              <a:t>69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760211" y="4760418"/>
            <a:ext cx="4813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b="1" spc="-10" dirty="0">
                <a:solidFill>
                  <a:srgbClr val="FFFFFF"/>
                </a:solidFill>
                <a:latin typeface="Arial"/>
                <a:cs typeface="Arial"/>
              </a:rPr>
              <a:t>26%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686256" y="6200351"/>
            <a:ext cx="3007995" cy="58737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defTabSz="914400">
              <a:spcBef>
                <a:spcPts val="555"/>
              </a:spcBef>
            </a:pPr>
            <a:r>
              <a:rPr sz="1200" b="1" dirty="0">
                <a:solidFill>
                  <a:srgbClr val="2D75B6"/>
                </a:solidFill>
                <a:latin typeface="Arial"/>
                <a:cs typeface="Arial"/>
              </a:rPr>
              <a:t>NONE-</a:t>
            </a:r>
            <a:r>
              <a:rPr sz="1200" b="1" spc="-1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D75B6"/>
                </a:solidFill>
                <a:latin typeface="Arial"/>
                <a:cs typeface="Arial"/>
              </a:rPr>
              <a:t>24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96595" defTabSz="914400">
              <a:spcBef>
                <a:spcPts val="605"/>
              </a:spcBef>
            </a:pP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4 x Contained</a:t>
            </a:r>
            <a:r>
              <a:rPr sz="1600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Xzylazine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7445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3144" y="763521"/>
            <a:ext cx="6344412" cy="5969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00501" y="1432560"/>
            <a:ext cx="9143" cy="4858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04945" y="1432560"/>
            <a:ext cx="9143" cy="4858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9388" y="1432560"/>
            <a:ext cx="9144" cy="4858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13833" y="1432560"/>
            <a:ext cx="9143" cy="4858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19800" y="1432560"/>
            <a:ext cx="9144" cy="4858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24245" y="1432560"/>
            <a:ext cx="9143" cy="4858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28688" y="1432560"/>
            <a:ext cx="9144" cy="4858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33133" y="1432560"/>
            <a:ext cx="9143" cy="4858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9105" y="5992367"/>
            <a:ext cx="102235" cy="226060"/>
          </a:xfrm>
          <a:custGeom>
            <a:avLst/>
            <a:gdLst/>
            <a:ahLst/>
            <a:cxnLst/>
            <a:rect l="l" t="t" r="r" b="b"/>
            <a:pathLst>
              <a:path w="102235" h="226060">
                <a:moveTo>
                  <a:pt x="102107" y="0"/>
                </a:moveTo>
                <a:lnTo>
                  <a:pt x="0" y="0"/>
                </a:lnTo>
                <a:lnTo>
                  <a:pt x="0" y="225551"/>
                </a:lnTo>
                <a:lnTo>
                  <a:pt x="102107" y="225551"/>
                </a:lnTo>
                <a:lnTo>
                  <a:pt x="10210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99105" y="5617465"/>
            <a:ext cx="1061085" cy="227329"/>
          </a:xfrm>
          <a:custGeom>
            <a:avLst/>
            <a:gdLst/>
            <a:ahLst/>
            <a:cxnLst/>
            <a:rect l="l" t="t" r="r" b="b"/>
            <a:pathLst>
              <a:path w="1061085" h="227329">
                <a:moveTo>
                  <a:pt x="1060703" y="0"/>
                </a:moveTo>
                <a:lnTo>
                  <a:pt x="0" y="0"/>
                </a:lnTo>
                <a:lnTo>
                  <a:pt x="0" y="227076"/>
                </a:lnTo>
                <a:lnTo>
                  <a:pt x="1060703" y="227076"/>
                </a:lnTo>
                <a:lnTo>
                  <a:pt x="10607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99105" y="5244085"/>
            <a:ext cx="253365" cy="227329"/>
          </a:xfrm>
          <a:custGeom>
            <a:avLst/>
            <a:gdLst/>
            <a:ahLst/>
            <a:cxnLst/>
            <a:rect l="l" t="t" r="r" b="b"/>
            <a:pathLst>
              <a:path w="253364" h="227329">
                <a:moveTo>
                  <a:pt x="252983" y="0"/>
                </a:moveTo>
                <a:lnTo>
                  <a:pt x="0" y="0"/>
                </a:lnTo>
                <a:lnTo>
                  <a:pt x="0" y="227075"/>
                </a:lnTo>
                <a:lnTo>
                  <a:pt x="252983" y="227075"/>
                </a:lnTo>
                <a:lnTo>
                  <a:pt x="25298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99104" y="4870703"/>
            <a:ext cx="1414780" cy="226060"/>
          </a:xfrm>
          <a:custGeom>
            <a:avLst/>
            <a:gdLst/>
            <a:ahLst/>
            <a:cxnLst/>
            <a:rect l="l" t="t" r="r" b="b"/>
            <a:pathLst>
              <a:path w="1414779" h="226060">
                <a:moveTo>
                  <a:pt x="1414271" y="0"/>
                </a:moveTo>
                <a:lnTo>
                  <a:pt x="0" y="0"/>
                </a:lnTo>
                <a:lnTo>
                  <a:pt x="0" y="225552"/>
                </a:lnTo>
                <a:lnTo>
                  <a:pt x="1414271" y="225552"/>
                </a:lnTo>
                <a:lnTo>
                  <a:pt x="141427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499104" y="4497323"/>
            <a:ext cx="3685540" cy="226060"/>
          </a:xfrm>
          <a:custGeom>
            <a:avLst/>
            <a:gdLst/>
            <a:ahLst/>
            <a:cxnLst/>
            <a:rect l="l" t="t" r="r" b="b"/>
            <a:pathLst>
              <a:path w="3685540" h="226060">
                <a:moveTo>
                  <a:pt x="3685031" y="0"/>
                </a:moveTo>
                <a:lnTo>
                  <a:pt x="0" y="0"/>
                </a:lnTo>
                <a:lnTo>
                  <a:pt x="0" y="225551"/>
                </a:lnTo>
                <a:lnTo>
                  <a:pt x="3685031" y="225551"/>
                </a:lnTo>
                <a:lnTo>
                  <a:pt x="368503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99104" y="3375659"/>
            <a:ext cx="2979420" cy="226060"/>
          </a:xfrm>
          <a:custGeom>
            <a:avLst/>
            <a:gdLst/>
            <a:ahLst/>
            <a:cxnLst/>
            <a:rect l="l" t="t" r="r" b="b"/>
            <a:pathLst>
              <a:path w="2979420" h="226060">
                <a:moveTo>
                  <a:pt x="2979420" y="0"/>
                </a:moveTo>
                <a:lnTo>
                  <a:pt x="0" y="0"/>
                </a:lnTo>
                <a:lnTo>
                  <a:pt x="0" y="225551"/>
                </a:lnTo>
                <a:lnTo>
                  <a:pt x="2979420" y="225551"/>
                </a:lnTo>
                <a:lnTo>
                  <a:pt x="297942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25011" y="3002279"/>
            <a:ext cx="0" cy="226060"/>
          </a:xfrm>
          <a:custGeom>
            <a:avLst/>
            <a:gdLst/>
            <a:ahLst/>
            <a:cxnLst/>
            <a:rect l="l" t="t" r="r" b="b"/>
            <a:pathLst>
              <a:path h="226060">
                <a:moveTo>
                  <a:pt x="0" y="0"/>
                </a:moveTo>
                <a:lnTo>
                  <a:pt x="0" y="225552"/>
                </a:lnTo>
              </a:path>
            </a:pathLst>
          </a:custGeom>
          <a:ln w="5181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499105" y="2627377"/>
            <a:ext cx="102235" cy="227329"/>
          </a:xfrm>
          <a:custGeom>
            <a:avLst/>
            <a:gdLst/>
            <a:ahLst/>
            <a:cxnLst/>
            <a:rect l="l" t="t" r="r" b="b"/>
            <a:pathLst>
              <a:path w="102235" h="227330">
                <a:moveTo>
                  <a:pt x="102107" y="0"/>
                </a:moveTo>
                <a:lnTo>
                  <a:pt x="0" y="0"/>
                </a:lnTo>
                <a:lnTo>
                  <a:pt x="0" y="227075"/>
                </a:lnTo>
                <a:lnTo>
                  <a:pt x="102107" y="227075"/>
                </a:lnTo>
                <a:lnTo>
                  <a:pt x="10210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99104" y="2253996"/>
            <a:ext cx="707390" cy="227329"/>
          </a:xfrm>
          <a:custGeom>
            <a:avLst/>
            <a:gdLst/>
            <a:ahLst/>
            <a:cxnLst/>
            <a:rect l="l" t="t" r="r" b="b"/>
            <a:pathLst>
              <a:path w="707389" h="227330">
                <a:moveTo>
                  <a:pt x="707135" y="0"/>
                </a:moveTo>
                <a:lnTo>
                  <a:pt x="0" y="0"/>
                </a:lnTo>
                <a:lnTo>
                  <a:pt x="0" y="227075"/>
                </a:lnTo>
                <a:lnTo>
                  <a:pt x="707135" y="227075"/>
                </a:lnTo>
                <a:lnTo>
                  <a:pt x="70713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499105" y="1880616"/>
            <a:ext cx="1666239" cy="226060"/>
          </a:xfrm>
          <a:custGeom>
            <a:avLst/>
            <a:gdLst/>
            <a:ahLst/>
            <a:cxnLst/>
            <a:rect l="l" t="t" r="r" b="b"/>
            <a:pathLst>
              <a:path w="1666239" h="226060">
                <a:moveTo>
                  <a:pt x="1665732" y="0"/>
                </a:moveTo>
                <a:lnTo>
                  <a:pt x="0" y="0"/>
                </a:lnTo>
                <a:lnTo>
                  <a:pt x="0" y="225551"/>
                </a:lnTo>
                <a:lnTo>
                  <a:pt x="1665732" y="225551"/>
                </a:lnTo>
                <a:lnTo>
                  <a:pt x="166573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99105" y="1507236"/>
            <a:ext cx="757555" cy="226060"/>
          </a:xfrm>
          <a:custGeom>
            <a:avLst/>
            <a:gdLst/>
            <a:ahLst/>
            <a:cxnLst/>
            <a:rect l="l" t="t" r="r" b="b"/>
            <a:pathLst>
              <a:path w="757555" h="226060">
                <a:moveTo>
                  <a:pt x="757427" y="0"/>
                </a:moveTo>
                <a:lnTo>
                  <a:pt x="0" y="0"/>
                </a:lnTo>
                <a:lnTo>
                  <a:pt x="0" y="225551"/>
                </a:lnTo>
                <a:lnTo>
                  <a:pt x="757427" y="225551"/>
                </a:lnTo>
                <a:lnTo>
                  <a:pt x="75742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99105" y="5992367"/>
            <a:ext cx="102235" cy="226060"/>
          </a:xfrm>
          <a:custGeom>
            <a:avLst/>
            <a:gdLst/>
            <a:ahLst/>
            <a:cxnLst/>
            <a:rect l="l" t="t" r="r" b="b"/>
            <a:pathLst>
              <a:path w="102235" h="226060">
                <a:moveTo>
                  <a:pt x="102107" y="225551"/>
                </a:moveTo>
                <a:lnTo>
                  <a:pt x="0" y="225551"/>
                </a:lnTo>
                <a:lnTo>
                  <a:pt x="0" y="0"/>
                </a:lnTo>
                <a:lnTo>
                  <a:pt x="102107" y="0"/>
                </a:lnTo>
                <a:lnTo>
                  <a:pt x="102107" y="22555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99105" y="5617465"/>
            <a:ext cx="1061085" cy="227329"/>
          </a:xfrm>
          <a:custGeom>
            <a:avLst/>
            <a:gdLst/>
            <a:ahLst/>
            <a:cxnLst/>
            <a:rect l="l" t="t" r="r" b="b"/>
            <a:pathLst>
              <a:path w="1061085" h="227329">
                <a:moveTo>
                  <a:pt x="1060703" y="227076"/>
                </a:moveTo>
                <a:lnTo>
                  <a:pt x="0" y="227076"/>
                </a:lnTo>
                <a:lnTo>
                  <a:pt x="0" y="0"/>
                </a:lnTo>
                <a:lnTo>
                  <a:pt x="1060703" y="0"/>
                </a:lnTo>
                <a:lnTo>
                  <a:pt x="1060703" y="227076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99105" y="5244085"/>
            <a:ext cx="253365" cy="227329"/>
          </a:xfrm>
          <a:custGeom>
            <a:avLst/>
            <a:gdLst/>
            <a:ahLst/>
            <a:cxnLst/>
            <a:rect l="l" t="t" r="r" b="b"/>
            <a:pathLst>
              <a:path w="253364" h="227329">
                <a:moveTo>
                  <a:pt x="252983" y="227075"/>
                </a:moveTo>
                <a:lnTo>
                  <a:pt x="0" y="227075"/>
                </a:lnTo>
                <a:lnTo>
                  <a:pt x="0" y="0"/>
                </a:lnTo>
                <a:lnTo>
                  <a:pt x="252983" y="0"/>
                </a:lnTo>
                <a:lnTo>
                  <a:pt x="252983" y="227075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499104" y="4870703"/>
            <a:ext cx="1414780" cy="226060"/>
          </a:xfrm>
          <a:custGeom>
            <a:avLst/>
            <a:gdLst/>
            <a:ahLst/>
            <a:cxnLst/>
            <a:rect l="l" t="t" r="r" b="b"/>
            <a:pathLst>
              <a:path w="1414779" h="226060">
                <a:moveTo>
                  <a:pt x="1414271" y="225552"/>
                </a:moveTo>
                <a:lnTo>
                  <a:pt x="0" y="225552"/>
                </a:lnTo>
                <a:lnTo>
                  <a:pt x="0" y="0"/>
                </a:lnTo>
                <a:lnTo>
                  <a:pt x="1414271" y="0"/>
                </a:lnTo>
                <a:lnTo>
                  <a:pt x="1414271" y="22555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499104" y="4497323"/>
            <a:ext cx="3685540" cy="226060"/>
          </a:xfrm>
          <a:custGeom>
            <a:avLst/>
            <a:gdLst/>
            <a:ahLst/>
            <a:cxnLst/>
            <a:rect l="l" t="t" r="r" b="b"/>
            <a:pathLst>
              <a:path w="3685540" h="226060">
                <a:moveTo>
                  <a:pt x="3685031" y="225551"/>
                </a:moveTo>
                <a:lnTo>
                  <a:pt x="0" y="225551"/>
                </a:lnTo>
                <a:lnTo>
                  <a:pt x="0" y="0"/>
                </a:lnTo>
                <a:lnTo>
                  <a:pt x="3685031" y="0"/>
                </a:lnTo>
                <a:lnTo>
                  <a:pt x="3685031" y="22555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99104" y="4122421"/>
            <a:ext cx="152400" cy="227329"/>
          </a:xfrm>
          <a:custGeom>
            <a:avLst/>
            <a:gdLst/>
            <a:ahLst/>
            <a:cxnLst/>
            <a:rect l="l" t="t" r="r" b="b"/>
            <a:pathLst>
              <a:path w="152400" h="227329">
                <a:moveTo>
                  <a:pt x="152400" y="227075"/>
                </a:moveTo>
                <a:lnTo>
                  <a:pt x="0" y="227075"/>
                </a:lnTo>
                <a:lnTo>
                  <a:pt x="0" y="0"/>
                </a:lnTo>
                <a:lnTo>
                  <a:pt x="152400" y="0"/>
                </a:lnTo>
                <a:lnTo>
                  <a:pt x="152400" y="227075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99104" y="3749041"/>
            <a:ext cx="556260" cy="227329"/>
          </a:xfrm>
          <a:custGeom>
            <a:avLst/>
            <a:gdLst/>
            <a:ahLst/>
            <a:cxnLst/>
            <a:rect l="l" t="t" r="r" b="b"/>
            <a:pathLst>
              <a:path w="556260" h="227329">
                <a:moveTo>
                  <a:pt x="556259" y="227076"/>
                </a:moveTo>
                <a:lnTo>
                  <a:pt x="0" y="227076"/>
                </a:lnTo>
                <a:lnTo>
                  <a:pt x="0" y="0"/>
                </a:lnTo>
                <a:lnTo>
                  <a:pt x="556259" y="0"/>
                </a:lnTo>
                <a:lnTo>
                  <a:pt x="556259" y="227076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499104" y="3375659"/>
            <a:ext cx="2979420" cy="226060"/>
          </a:xfrm>
          <a:custGeom>
            <a:avLst/>
            <a:gdLst/>
            <a:ahLst/>
            <a:cxnLst/>
            <a:rect l="l" t="t" r="r" b="b"/>
            <a:pathLst>
              <a:path w="2979420" h="226060">
                <a:moveTo>
                  <a:pt x="2979420" y="225551"/>
                </a:moveTo>
                <a:lnTo>
                  <a:pt x="0" y="225551"/>
                </a:lnTo>
                <a:lnTo>
                  <a:pt x="0" y="0"/>
                </a:lnTo>
                <a:lnTo>
                  <a:pt x="2979420" y="0"/>
                </a:lnTo>
                <a:lnTo>
                  <a:pt x="2979420" y="22555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499105" y="3002279"/>
            <a:ext cx="52069" cy="226060"/>
          </a:xfrm>
          <a:custGeom>
            <a:avLst/>
            <a:gdLst/>
            <a:ahLst/>
            <a:cxnLst/>
            <a:rect l="l" t="t" r="r" b="b"/>
            <a:pathLst>
              <a:path w="52069" h="226060">
                <a:moveTo>
                  <a:pt x="51815" y="225552"/>
                </a:moveTo>
                <a:lnTo>
                  <a:pt x="0" y="225552"/>
                </a:lnTo>
                <a:lnTo>
                  <a:pt x="0" y="0"/>
                </a:lnTo>
                <a:lnTo>
                  <a:pt x="51815" y="0"/>
                </a:lnTo>
                <a:lnTo>
                  <a:pt x="51815" y="22555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99105" y="2627377"/>
            <a:ext cx="102235" cy="227329"/>
          </a:xfrm>
          <a:custGeom>
            <a:avLst/>
            <a:gdLst/>
            <a:ahLst/>
            <a:cxnLst/>
            <a:rect l="l" t="t" r="r" b="b"/>
            <a:pathLst>
              <a:path w="102235" h="227330">
                <a:moveTo>
                  <a:pt x="102107" y="227075"/>
                </a:moveTo>
                <a:lnTo>
                  <a:pt x="0" y="227075"/>
                </a:lnTo>
                <a:lnTo>
                  <a:pt x="0" y="0"/>
                </a:lnTo>
                <a:lnTo>
                  <a:pt x="102107" y="0"/>
                </a:lnTo>
                <a:lnTo>
                  <a:pt x="102107" y="227075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499104" y="2253996"/>
            <a:ext cx="707390" cy="227329"/>
          </a:xfrm>
          <a:custGeom>
            <a:avLst/>
            <a:gdLst/>
            <a:ahLst/>
            <a:cxnLst/>
            <a:rect l="l" t="t" r="r" b="b"/>
            <a:pathLst>
              <a:path w="707389" h="227330">
                <a:moveTo>
                  <a:pt x="707135" y="227075"/>
                </a:moveTo>
                <a:lnTo>
                  <a:pt x="0" y="227075"/>
                </a:lnTo>
                <a:lnTo>
                  <a:pt x="0" y="0"/>
                </a:lnTo>
                <a:lnTo>
                  <a:pt x="707135" y="0"/>
                </a:lnTo>
                <a:lnTo>
                  <a:pt x="707135" y="227075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499105" y="1880616"/>
            <a:ext cx="1666239" cy="226060"/>
          </a:xfrm>
          <a:custGeom>
            <a:avLst/>
            <a:gdLst/>
            <a:ahLst/>
            <a:cxnLst/>
            <a:rect l="l" t="t" r="r" b="b"/>
            <a:pathLst>
              <a:path w="1666239" h="226060">
                <a:moveTo>
                  <a:pt x="1665732" y="225551"/>
                </a:moveTo>
                <a:lnTo>
                  <a:pt x="0" y="225551"/>
                </a:lnTo>
                <a:lnTo>
                  <a:pt x="0" y="0"/>
                </a:lnTo>
                <a:lnTo>
                  <a:pt x="1665732" y="0"/>
                </a:lnTo>
                <a:lnTo>
                  <a:pt x="1665732" y="225551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499105" y="1507236"/>
            <a:ext cx="757555" cy="226060"/>
          </a:xfrm>
          <a:custGeom>
            <a:avLst/>
            <a:gdLst/>
            <a:ahLst/>
            <a:cxnLst/>
            <a:rect l="l" t="t" r="r" b="b"/>
            <a:pathLst>
              <a:path w="757555" h="226060">
                <a:moveTo>
                  <a:pt x="757427" y="225551"/>
                </a:moveTo>
                <a:lnTo>
                  <a:pt x="0" y="225551"/>
                </a:lnTo>
                <a:lnTo>
                  <a:pt x="0" y="0"/>
                </a:lnTo>
                <a:lnTo>
                  <a:pt x="757427" y="0"/>
                </a:lnTo>
                <a:lnTo>
                  <a:pt x="757427" y="22555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499866" y="1433322"/>
            <a:ext cx="0" cy="4859020"/>
          </a:xfrm>
          <a:custGeom>
            <a:avLst/>
            <a:gdLst/>
            <a:ahLst/>
            <a:cxnLst/>
            <a:rect l="l" t="t" r="r" b="b"/>
            <a:pathLst>
              <a:path h="4859020">
                <a:moveTo>
                  <a:pt x="0" y="4858512"/>
                </a:moveTo>
                <a:lnTo>
                  <a:pt x="0" y="0"/>
                </a:lnTo>
              </a:path>
            </a:pathLst>
          </a:custGeom>
          <a:ln w="19812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034789" y="5622035"/>
            <a:ext cx="495300" cy="191078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1590" rIns="0" bIns="0" rtlCol="0">
            <a:spAutoFit/>
          </a:bodyPr>
          <a:lstStyle/>
          <a:p>
            <a:pPr marL="294005" defTabSz="914400">
              <a:spcBef>
                <a:spcPts val="170"/>
              </a:spcBef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21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539233" y="4875276"/>
            <a:ext cx="369570" cy="189796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0320" rIns="0" bIns="0" rtlCol="0">
            <a:spAutoFit/>
          </a:bodyPr>
          <a:lstStyle/>
          <a:p>
            <a:pPr marL="142240" defTabSz="914400">
              <a:spcBef>
                <a:spcPts val="160"/>
              </a:spcBef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508241" y="4501896"/>
            <a:ext cx="609600" cy="189154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9685" rIns="0" bIns="0" rtlCol="0">
            <a:spAutoFit/>
          </a:bodyPr>
          <a:lstStyle/>
          <a:p>
            <a:pPr algn="r" defTabSz="914400">
              <a:spcBef>
                <a:spcPts val="155"/>
              </a:spcBef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73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504438" y="4126992"/>
            <a:ext cx="121920" cy="190437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0955" rIns="0" bIns="0" rtlCol="0">
            <a:spAutoFit/>
          </a:bodyPr>
          <a:lstStyle/>
          <a:p>
            <a:pPr marL="32384" defTabSz="914400">
              <a:spcBef>
                <a:spcPts val="165"/>
              </a:spcBef>
            </a:pP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504438" y="3753611"/>
            <a:ext cx="521334" cy="189796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0320" rIns="0" bIns="0" rtlCol="0">
            <a:spAutoFit/>
          </a:bodyPr>
          <a:lstStyle/>
          <a:p>
            <a:pPr marL="318770" defTabSz="914400">
              <a:spcBef>
                <a:spcPts val="160"/>
              </a:spcBef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28944" y="3380232"/>
            <a:ext cx="470534" cy="189796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0320" rIns="0" bIns="0" rtlCol="0">
            <a:spAutoFit/>
          </a:bodyPr>
          <a:lstStyle/>
          <a:p>
            <a:pPr marL="217804" defTabSz="914400">
              <a:spcBef>
                <a:spcPts val="160"/>
              </a:spcBef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59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62858" y="3013329"/>
            <a:ext cx="1035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539234" y="1885188"/>
            <a:ext cx="559435" cy="189154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9685" rIns="0" bIns="0" rtlCol="0">
            <a:spAutoFit/>
          </a:bodyPr>
          <a:lstStyle/>
          <a:p>
            <a:pPr algn="r" defTabSz="914400">
              <a:spcBef>
                <a:spcPts val="155"/>
              </a:spcBef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33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448558" y="6351220"/>
            <a:ext cx="1035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914649" y="6351220"/>
            <a:ext cx="1809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419346" y="6351220"/>
            <a:ext cx="1809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924172" y="6351220"/>
            <a:ext cx="1809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429251" y="6351220"/>
            <a:ext cx="1809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933948" y="6351220"/>
            <a:ext cx="1809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438647" y="6351220"/>
            <a:ext cx="1809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943726" y="6351220"/>
            <a:ext cx="1809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448551" y="6351220"/>
            <a:ext cx="1809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945031" y="6004357"/>
            <a:ext cx="177228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  <a:tabLst>
                <a:tab pos="1680845" algn="l"/>
              </a:tabLst>
            </a:pP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AE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OL/</a:t>
            </a:r>
            <a:r>
              <a:rPr sz="1650" spc="-22" baseline="25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OL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730500" y="5626406"/>
            <a:ext cx="66294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COCAINE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878964" y="5256658"/>
            <a:ext cx="87312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  <a:tabLst>
                <a:tab pos="718820" algn="l"/>
              </a:tabLst>
            </a:pP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CRACK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636621" y="4878705"/>
            <a:ext cx="75565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FENTANYL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822575" y="4504691"/>
            <a:ext cx="5702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HEROIN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941701" y="4130497"/>
            <a:ext cx="44830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100" spc="-2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100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100" spc="-2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948078" y="3757041"/>
            <a:ext cx="144145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sz="1100" spc="-2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100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100" spc="-2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100" spc="-10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100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100" spc="-2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100" spc="-1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877438" y="3383026"/>
            <a:ext cx="51689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922779" y="3009392"/>
            <a:ext cx="147066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OVER THE</a:t>
            </a:r>
            <a:r>
              <a:rPr sz="11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COUNTER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457399" y="2639695"/>
            <a:ext cx="120904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  <a:tabLst>
                <a:tab pos="1117600" algn="l"/>
              </a:tabLst>
            </a:pP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7" baseline="2525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50" spc="-15" baseline="252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50" baseline="2525" dirty="0">
                <a:solidFill>
                  <a:prstClr val="black"/>
                </a:solidFill>
                <a:latin typeface="Arial"/>
                <a:cs typeface="Arial"/>
              </a:rPr>
              <a:t>E	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98700" y="2261743"/>
            <a:ext cx="149352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PRESCRIPTION</a:t>
            </a:r>
            <a:r>
              <a:rPr sz="11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PILLS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729842" y="1887727"/>
            <a:ext cx="166052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SYNTHETIC</a:t>
            </a:r>
            <a:r>
              <a:rPr sz="11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MARIJUANA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071876" y="1518031"/>
            <a:ext cx="115506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  <a:tabLst>
                <a:tab pos="953769" algn="l"/>
              </a:tabLst>
            </a:pPr>
            <a:r>
              <a:rPr sz="1650" spc="-7" baseline="2525" dirty="0">
                <a:solidFill>
                  <a:prstClr val="black"/>
                </a:solidFill>
                <a:latin typeface="Arial"/>
                <a:cs typeface="Arial"/>
              </a:rPr>
              <a:t>UNK	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692908" y="902208"/>
            <a:ext cx="2766822" cy="5433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839211" y="1237488"/>
            <a:ext cx="3755898" cy="617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134355" y="902208"/>
            <a:ext cx="1675638" cy="5433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834132" y="952882"/>
            <a:ext cx="37477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20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SUSPECTED DRUG USED</a:t>
            </a:r>
            <a:r>
              <a:rPr sz="2000" b="1" u="heavy" spc="-14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YTD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659636" y="886967"/>
            <a:ext cx="6096000" cy="5727700"/>
          </a:xfrm>
          <a:custGeom>
            <a:avLst/>
            <a:gdLst/>
            <a:ahLst/>
            <a:cxnLst/>
            <a:rect l="l" t="t" r="r" b="b"/>
            <a:pathLst>
              <a:path w="6096000" h="5727700">
                <a:moveTo>
                  <a:pt x="0" y="5727192"/>
                </a:moveTo>
                <a:lnTo>
                  <a:pt x="6096000" y="5727192"/>
                </a:lnTo>
                <a:lnTo>
                  <a:pt x="6096000" y="0"/>
                </a:lnTo>
                <a:lnTo>
                  <a:pt x="0" y="0"/>
                </a:lnTo>
                <a:lnTo>
                  <a:pt x="0" y="572719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002523" y="1362455"/>
            <a:ext cx="2515362" cy="10294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531352" y="2106168"/>
            <a:ext cx="0" cy="306705"/>
          </a:xfrm>
          <a:custGeom>
            <a:avLst/>
            <a:gdLst/>
            <a:ahLst/>
            <a:cxnLst/>
            <a:rect l="l" t="t" r="r" b="b"/>
            <a:pathLst>
              <a:path h="306705">
                <a:moveTo>
                  <a:pt x="0" y="0"/>
                </a:moveTo>
                <a:lnTo>
                  <a:pt x="0" y="248412"/>
                </a:lnTo>
                <a:lnTo>
                  <a:pt x="0" y="306324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972805" y="2264791"/>
            <a:ext cx="7404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100" b="1" spc="-10" dirty="0">
                <a:solidFill>
                  <a:srgbClr val="00AF50"/>
                </a:solidFill>
                <a:latin typeface="Arial"/>
                <a:cs typeface="Arial"/>
              </a:rPr>
              <a:t>MALE-</a:t>
            </a:r>
            <a:r>
              <a:rPr sz="1100" b="1" spc="-3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00AF50"/>
                </a:solidFill>
                <a:latin typeface="Arial"/>
                <a:cs typeface="Arial"/>
              </a:rPr>
              <a:t>184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592312" y="775729"/>
            <a:ext cx="1271777" cy="4930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718550" y="822452"/>
            <a:ext cx="1809114" cy="646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GENDER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980440" defTabSz="914400">
              <a:spcBef>
                <a:spcPts val="1405"/>
              </a:spcBef>
            </a:pPr>
            <a:r>
              <a:rPr sz="1100" b="1" spc="-10" dirty="0">
                <a:solidFill>
                  <a:srgbClr val="6F2F9F"/>
                </a:solidFill>
                <a:latin typeface="Arial"/>
                <a:cs typeface="Arial"/>
              </a:rPr>
              <a:t>FEMALE-</a:t>
            </a:r>
            <a:r>
              <a:rPr sz="1100" b="1" spc="-2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6F2F9F"/>
                </a:solidFill>
                <a:latin typeface="Arial"/>
                <a:cs typeface="Arial"/>
              </a:rPr>
              <a:t>83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723376" y="1080457"/>
            <a:ext cx="1008126" cy="556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171689" y="3240011"/>
            <a:ext cx="2141981" cy="10858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385047" y="3386329"/>
            <a:ext cx="210820" cy="79375"/>
          </a:xfrm>
          <a:custGeom>
            <a:avLst/>
            <a:gdLst/>
            <a:ahLst/>
            <a:cxnLst/>
            <a:rect l="l" t="t" r="r" b="b"/>
            <a:pathLst>
              <a:path w="210820" h="79375">
                <a:moveTo>
                  <a:pt x="210311" y="0"/>
                </a:moveTo>
                <a:lnTo>
                  <a:pt x="56387" y="79248"/>
                </a:lnTo>
                <a:lnTo>
                  <a:pt x="0" y="79248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333738" y="2984372"/>
            <a:ext cx="89281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sz="1050" b="1" dirty="0">
                <a:solidFill>
                  <a:srgbClr val="7E7E7E"/>
                </a:solidFill>
                <a:latin typeface="Arial"/>
                <a:cs typeface="Arial"/>
              </a:rPr>
              <a:t>UNKNOWN-</a:t>
            </a:r>
            <a:r>
              <a:rPr sz="1050" b="1" spc="-1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7E7E7E"/>
                </a:solidFill>
                <a:latin typeface="Arial"/>
                <a:cs typeface="Arial"/>
              </a:rPr>
              <a:t>7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9696069" y="4217873"/>
            <a:ext cx="50355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 defTabSz="914400">
              <a:lnSpc>
                <a:spcPts val="1240"/>
              </a:lnSpc>
              <a:spcBef>
                <a:spcPts val="105"/>
              </a:spcBef>
            </a:pPr>
            <a:r>
              <a:rPr sz="1050" b="1" spc="5" dirty="0">
                <a:solidFill>
                  <a:srgbClr val="EC7C30"/>
                </a:solidFill>
                <a:latin typeface="Arial"/>
                <a:cs typeface="Arial"/>
              </a:rPr>
              <a:t>WH</a:t>
            </a:r>
            <a:r>
              <a:rPr sz="1050" b="1" spc="-10" dirty="0">
                <a:solidFill>
                  <a:srgbClr val="EC7C30"/>
                </a:solidFill>
                <a:latin typeface="Arial"/>
                <a:cs typeface="Arial"/>
              </a:rPr>
              <a:t>I</a:t>
            </a:r>
            <a:r>
              <a:rPr sz="1050" b="1" spc="5" dirty="0">
                <a:solidFill>
                  <a:srgbClr val="EC7C30"/>
                </a:solidFill>
                <a:latin typeface="Arial"/>
                <a:cs typeface="Arial"/>
              </a:rPr>
              <a:t>T</a:t>
            </a:r>
            <a:r>
              <a:rPr sz="1050" b="1" spc="10" dirty="0">
                <a:solidFill>
                  <a:srgbClr val="EC7C30"/>
                </a:solidFill>
                <a:latin typeface="Arial"/>
                <a:cs typeface="Arial"/>
              </a:rPr>
              <a:t>E</a:t>
            </a:r>
            <a:r>
              <a:rPr sz="1050" b="1" dirty="0">
                <a:solidFill>
                  <a:srgbClr val="EC7C30"/>
                </a:solidFill>
                <a:latin typeface="Arial"/>
                <a:cs typeface="Arial"/>
              </a:rPr>
              <a:t>-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4400">
              <a:lnSpc>
                <a:spcPts val="1240"/>
              </a:lnSpc>
            </a:pPr>
            <a:r>
              <a:rPr sz="1050" b="1" dirty="0">
                <a:solidFill>
                  <a:srgbClr val="EC7C30"/>
                </a:solidFill>
                <a:latin typeface="Arial"/>
                <a:cs typeface="Arial"/>
              </a:rPr>
              <a:t>218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943215" y="3014854"/>
            <a:ext cx="1308100" cy="644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96900" defTabSz="914400">
              <a:lnSpc>
                <a:spcPts val="126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D966"/>
                </a:solidFill>
                <a:latin typeface="Arial"/>
                <a:cs typeface="Arial"/>
              </a:rPr>
              <a:t>BLACK-</a:t>
            </a:r>
            <a:r>
              <a:rPr sz="1050" b="1" spc="-60" dirty="0">
                <a:solidFill>
                  <a:srgbClr val="FFD96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D966"/>
                </a:solidFill>
                <a:latin typeface="Arial"/>
                <a:cs typeface="Arial"/>
              </a:rPr>
              <a:t>39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474345" indent="17780" defTabSz="914400">
              <a:lnSpc>
                <a:spcPts val="1140"/>
              </a:lnSpc>
              <a:spcBef>
                <a:spcPts val="135"/>
              </a:spcBef>
            </a:pPr>
            <a:r>
              <a:rPr sz="1050" b="1" spc="-5" dirty="0">
                <a:solidFill>
                  <a:srgbClr val="6FAC46"/>
                </a:solidFill>
                <a:latin typeface="Arial"/>
                <a:cs typeface="Arial"/>
              </a:rPr>
              <a:t>HISPANIC-</a:t>
            </a:r>
            <a:r>
              <a:rPr sz="1050" b="1" spc="-70" dirty="0">
                <a:solidFill>
                  <a:srgbClr val="6FAC46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6FAC46"/>
                </a:solidFill>
                <a:latin typeface="Arial"/>
                <a:cs typeface="Arial"/>
              </a:rPr>
              <a:t>2  </a:t>
            </a:r>
            <a:r>
              <a:rPr sz="1050" b="1" spc="-10" dirty="0">
                <a:solidFill>
                  <a:srgbClr val="5B9BD4"/>
                </a:solidFill>
                <a:latin typeface="Arial"/>
                <a:cs typeface="Arial"/>
              </a:rPr>
              <a:t>ASIAN-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201930" defTabSz="914400">
              <a:lnSpc>
                <a:spcPts val="1190"/>
              </a:lnSpc>
            </a:pPr>
            <a:r>
              <a:rPr sz="1050" b="1" dirty="0">
                <a:solidFill>
                  <a:srgbClr val="5B9BD4"/>
                </a:solidFill>
                <a:latin typeface="Arial"/>
                <a:cs typeface="Arial"/>
              </a:rPr>
              <a:t>1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784335" y="2648725"/>
            <a:ext cx="934974" cy="4930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910574" y="2695702"/>
            <a:ext cx="666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</a:t>
            </a:r>
            <a:r>
              <a:rPr b="1" u="heavy" spc="-6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b="1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915400" y="2953453"/>
            <a:ext cx="671322" cy="556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8260080" y="5224271"/>
            <a:ext cx="2096262" cy="11940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9336023" y="6358128"/>
            <a:ext cx="0" cy="113030"/>
          </a:xfrm>
          <a:custGeom>
            <a:avLst/>
            <a:gdLst/>
            <a:ahLst/>
            <a:cxnLst/>
            <a:rect l="l" t="t" r="r" b="b"/>
            <a:pathLst>
              <a:path h="113029">
                <a:moveTo>
                  <a:pt x="0" y="0"/>
                </a:moveTo>
                <a:lnTo>
                  <a:pt x="0" y="56388"/>
                </a:lnTo>
                <a:lnTo>
                  <a:pt x="0" y="112776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9590913" y="5084191"/>
            <a:ext cx="9207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sz="1000" b="1" spc="-5" dirty="0">
                <a:solidFill>
                  <a:srgbClr val="7E7E7E"/>
                </a:solidFill>
                <a:latin typeface="Arial"/>
                <a:cs typeface="Arial"/>
              </a:rPr>
              <a:t>UNKNOWN-</a:t>
            </a:r>
            <a:r>
              <a:rPr sz="1000" b="1" spc="-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11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8203438" y="6346648"/>
            <a:ext cx="135001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UNINTENTIONAL-</a:t>
            </a:r>
            <a:r>
              <a:rPr sz="1000" b="1" spc="-2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C000"/>
                </a:solidFill>
                <a:latin typeface="Arial"/>
                <a:cs typeface="Arial"/>
              </a:rPr>
              <a:t>243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145018" y="5111242"/>
            <a:ext cx="82931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ACCIDENT- 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478011" y="4625353"/>
            <a:ext cx="1678686" cy="49300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8605773" y="4673346"/>
            <a:ext cx="1436370" cy="447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lnSpc>
                <a:spcPts val="2140"/>
              </a:lnSpc>
              <a:spcBef>
                <a:spcPts val="100"/>
              </a:spcBef>
            </a:pPr>
            <a:r>
              <a:rPr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TYPE OF</a:t>
            </a:r>
            <a:r>
              <a:rPr b="1" u="heavy" spc="-11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OD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351155" defTabSz="914400">
              <a:lnSpc>
                <a:spcPts val="1180"/>
              </a:lnSpc>
            </a:pPr>
            <a:r>
              <a:rPr sz="1000" b="1" spc="-5" dirty="0">
                <a:solidFill>
                  <a:srgbClr val="538235"/>
                </a:solidFill>
                <a:latin typeface="Arial"/>
                <a:cs typeface="Arial"/>
              </a:rPr>
              <a:t>INTENTIONAL-</a:t>
            </a:r>
            <a:r>
              <a:rPr sz="1000" b="1" spc="-5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538235"/>
                </a:solidFill>
                <a:latin typeface="Arial"/>
                <a:cs typeface="Arial"/>
              </a:rPr>
              <a:t>11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8610601" y="4930081"/>
            <a:ext cx="1415033" cy="556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524001" y="0"/>
            <a:ext cx="822959" cy="8229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9768841" y="1"/>
            <a:ext cx="899159" cy="88696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3922777" y="0"/>
            <a:ext cx="2864357" cy="65151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4105655" y="394667"/>
            <a:ext cx="4002786" cy="693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384035" y="0"/>
            <a:ext cx="1907286" cy="65151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 txBox="1">
            <a:spLocks noGrp="1"/>
          </p:cNvSpPr>
          <p:nvPr>
            <p:ph type="title"/>
          </p:nvPr>
        </p:nvSpPr>
        <p:spPr>
          <a:xfrm>
            <a:off x="4099942" y="52196"/>
            <a:ext cx="3990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95" dirty="0"/>
              <a:t>DATA </a:t>
            </a:r>
            <a:r>
              <a:rPr spc="-35" dirty="0"/>
              <a:t>ANALYSIS</a:t>
            </a:r>
            <a:r>
              <a:rPr spc="-100" dirty="0"/>
              <a:t> </a:t>
            </a:r>
            <a:r>
              <a:rPr spc="-5" dirty="0"/>
              <a:t>SUBTEAM</a:t>
            </a:r>
          </a:p>
        </p:txBody>
      </p:sp>
      <p:sp>
        <p:nvSpPr>
          <p:cNvPr id="99" name="object 99"/>
          <p:cNvSpPr txBox="1"/>
          <p:nvPr/>
        </p:nvSpPr>
        <p:spPr>
          <a:xfrm>
            <a:off x="5018532" y="4501896"/>
            <a:ext cx="495300" cy="189154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445" rIns="0" bIns="0" rtlCol="0">
            <a:spAutoFit/>
          </a:bodyPr>
          <a:lstStyle/>
          <a:p>
            <a:pPr marL="86360" defTabSz="914400">
              <a:spcBef>
                <a:spcPts val="35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27%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018532" y="3380233"/>
            <a:ext cx="495300" cy="198131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3335" rIns="0" bIns="0" rtlCol="0">
            <a:spAutoFit/>
          </a:bodyPr>
          <a:lstStyle/>
          <a:p>
            <a:pPr marL="76200" defTabSz="914400">
              <a:spcBef>
                <a:spcPts val="105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539234" y="3380233"/>
            <a:ext cx="572135" cy="198131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3335" rIns="0" bIns="0" rtlCol="0">
            <a:spAutoFit/>
          </a:bodyPr>
          <a:lstStyle/>
          <a:p>
            <a:pPr algn="r" defTabSz="914400">
              <a:spcBef>
                <a:spcPts val="105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4034789" y="1885188"/>
            <a:ext cx="495300" cy="20262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7780" rIns="0" bIns="0" rtlCol="0">
            <a:spAutoFit/>
          </a:bodyPr>
          <a:lstStyle/>
          <a:p>
            <a:pPr marL="130175" defTabSz="914400">
              <a:spcBef>
                <a:spcPts val="14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12%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034789" y="4875277"/>
            <a:ext cx="495300" cy="203261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8415" rIns="0" bIns="0" rtlCol="0">
            <a:spAutoFit/>
          </a:bodyPr>
          <a:lstStyle/>
          <a:p>
            <a:pPr marL="37465" defTabSz="914400">
              <a:spcBef>
                <a:spcPts val="145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10%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504439" y="5622036"/>
            <a:ext cx="572135" cy="199413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4604" rIns="0" bIns="0" rtlCol="0">
            <a:spAutoFit/>
          </a:bodyPr>
          <a:lstStyle/>
          <a:p>
            <a:pPr marL="340360" defTabSz="914400">
              <a:spcBef>
                <a:spcPts val="114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8%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5179568" y="1701164"/>
            <a:ext cx="337185" cy="351790"/>
          </a:xfrm>
          <a:custGeom>
            <a:avLst/>
            <a:gdLst/>
            <a:ahLst/>
            <a:cxnLst/>
            <a:rect l="l" t="t" r="r" b="b"/>
            <a:pathLst>
              <a:path w="337185" h="351789">
                <a:moveTo>
                  <a:pt x="327025" y="0"/>
                </a:moveTo>
                <a:lnTo>
                  <a:pt x="135128" y="9779"/>
                </a:lnTo>
                <a:lnTo>
                  <a:pt x="185547" y="55245"/>
                </a:lnTo>
                <a:lnTo>
                  <a:pt x="0" y="260604"/>
                </a:lnTo>
                <a:lnTo>
                  <a:pt x="100837" y="351663"/>
                </a:lnTo>
                <a:lnTo>
                  <a:pt x="286385" y="146431"/>
                </a:lnTo>
                <a:lnTo>
                  <a:pt x="334487" y="146431"/>
                </a:lnTo>
                <a:lnTo>
                  <a:pt x="327025" y="0"/>
                </a:lnTo>
                <a:close/>
              </a:path>
              <a:path w="337185" h="351789">
                <a:moveTo>
                  <a:pt x="334487" y="146431"/>
                </a:moveTo>
                <a:lnTo>
                  <a:pt x="286385" y="146431"/>
                </a:lnTo>
                <a:lnTo>
                  <a:pt x="336804" y="191897"/>
                </a:lnTo>
                <a:lnTo>
                  <a:pt x="334487" y="14643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5179568" y="1701164"/>
            <a:ext cx="337185" cy="351790"/>
          </a:xfrm>
          <a:custGeom>
            <a:avLst/>
            <a:gdLst/>
            <a:ahLst/>
            <a:cxnLst/>
            <a:rect l="l" t="t" r="r" b="b"/>
            <a:pathLst>
              <a:path w="337185" h="351789">
                <a:moveTo>
                  <a:pt x="336804" y="191897"/>
                </a:moveTo>
                <a:lnTo>
                  <a:pt x="286385" y="146431"/>
                </a:lnTo>
                <a:lnTo>
                  <a:pt x="100837" y="351663"/>
                </a:lnTo>
                <a:lnTo>
                  <a:pt x="0" y="260604"/>
                </a:lnTo>
                <a:lnTo>
                  <a:pt x="185547" y="55245"/>
                </a:lnTo>
                <a:lnTo>
                  <a:pt x="135128" y="9779"/>
                </a:lnTo>
                <a:lnTo>
                  <a:pt x="327025" y="0"/>
                </a:lnTo>
                <a:lnTo>
                  <a:pt x="336804" y="19189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5243308" y="1744091"/>
            <a:ext cx="239053" cy="2423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4937759" y="4871592"/>
            <a:ext cx="337820" cy="347980"/>
          </a:xfrm>
          <a:custGeom>
            <a:avLst/>
            <a:gdLst/>
            <a:ahLst/>
            <a:cxnLst/>
            <a:rect l="l" t="t" r="r" b="b"/>
            <a:pathLst>
              <a:path w="337820" h="347979">
                <a:moveTo>
                  <a:pt x="99313" y="0"/>
                </a:moveTo>
                <a:lnTo>
                  <a:pt x="0" y="92709"/>
                </a:lnTo>
                <a:lnTo>
                  <a:pt x="188722" y="295020"/>
                </a:lnTo>
                <a:lnTo>
                  <a:pt x="139064" y="341375"/>
                </a:lnTo>
                <a:lnTo>
                  <a:pt x="331088" y="347979"/>
                </a:lnTo>
                <a:lnTo>
                  <a:pt x="336195" y="202310"/>
                </a:lnTo>
                <a:lnTo>
                  <a:pt x="288036" y="202310"/>
                </a:lnTo>
                <a:lnTo>
                  <a:pt x="99313" y="0"/>
                </a:lnTo>
                <a:close/>
              </a:path>
              <a:path w="337820" h="347979">
                <a:moveTo>
                  <a:pt x="337819" y="155955"/>
                </a:moveTo>
                <a:lnTo>
                  <a:pt x="288036" y="202310"/>
                </a:lnTo>
                <a:lnTo>
                  <a:pt x="336195" y="202310"/>
                </a:lnTo>
                <a:lnTo>
                  <a:pt x="337819" y="155955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4937759" y="4871592"/>
            <a:ext cx="337820" cy="347980"/>
          </a:xfrm>
          <a:custGeom>
            <a:avLst/>
            <a:gdLst/>
            <a:ahLst/>
            <a:cxnLst/>
            <a:rect l="l" t="t" r="r" b="b"/>
            <a:pathLst>
              <a:path w="337820" h="347979">
                <a:moveTo>
                  <a:pt x="139064" y="341375"/>
                </a:moveTo>
                <a:lnTo>
                  <a:pt x="188722" y="295020"/>
                </a:lnTo>
                <a:lnTo>
                  <a:pt x="0" y="92709"/>
                </a:lnTo>
                <a:lnTo>
                  <a:pt x="99313" y="0"/>
                </a:lnTo>
                <a:lnTo>
                  <a:pt x="288036" y="202310"/>
                </a:lnTo>
                <a:lnTo>
                  <a:pt x="337819" y="155955"/>
                </a:lnTo>
                <a:lnTo>
                  <a:pt x="331088" y="347979"/>
                </a:lnTo>
                <a:lnTo>
                  <a:pt x="139064" y="34137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5014467" y="4959984"/>
            <a:ext cx="198120" cy="20383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173721" y="4501007"/>
            <a:ext cx="337820" cy="347980"/>
          </a:xfrm>
          <a:custGeom>
            <a:avLst/>
            <a:gdLst/>
            <a:ahLst/>
            <a:cxnLst/>
            <a:rect l="l" t="t" r="r" b="b"/>
            <a:pathLst>
              <a:path w="337820" h="347979">
                <a:moveTo>
                  <a:pt x="99313" y="0"/>
                </a:moveTo>
                <a:lnTo>
                  <a:pt x="0" y="92710"/>
                </a:lnTo>
                <a:lnTo>
                  <a:pt x="188722" y="295021"/>
                </a:lnTo>
                <a:lnTo>
                  <a:pt x="139064" y="341376"/>
                </a:lnTo>
                <a:lnTo>
                  <a:pt x="331088" y="347980"/>
                </a:lnTo>
                <a:lnTo>
                  <a:pt x="336098" y="202311"/>
                </a:lnTo>
                <a:lnTo>
                  <a:pt x="288036" y="202311"/>
                </a:lnTo>
                <a:lnTo>
                  <a:pt x="99313" y="0"/>
                </a:lnTo>
                <a:close/>
              </a:path>
              <a:path w="337820" h="347979">
                <a:moveTo>
                  <a:pt x="337692" y="155956"/>
                </a:moveTo>
                <a:lnTo>
                  <a:pt x="288036" y="202311"/>
                </a:lnTo>
                <a:lnTo>
                  <a:pt x="336098" y="202311"/>
                </a:lnTo>
                <a:lnTo>
                  <a:pt x="337692" y="155956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173721" y="4501007"/>
            <a:ext cx="337820" cy="347980"/>
          </a:xfrm>
          <a:custGeom>
            <a:avLst/>
            <a:gdLst/>
            <a:ahLst/>
            <a:cxnLst/>
            <a:rect l="l" t="t" r="r" b="b"/>
            <a:pathLst>
              <a:path w="337820" h="347979">
                <a:moveTo>
                  <a:pt x="139064" y="341376"/>
                </a:moveTo>
                <a:lnTo>
                  <a:pt x="188722" y="295021"/>
                </a:lnTo>
                <a:lnTo>
                  <a:pt x="0" y="92710"/>
                </a:lnTo>
                <a:lnTo>
                  <a:pt x="99313" y="0"/>
                </a:lnTo>
                <a:lnTo>
                  <a:pt x="288036" y="202311"/>
                </a:lnTo>
                <a:lnTo>
                  <a:pt x="337692" y="155956"/>
                </a:lnTo>
                <a:lnTo>
                  <a:pt x="331088" y="347980"/>
                </a:lnTo>
                <a:lnTo>
                  <a:pt x="139064" y="34137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253733" y="4596638"/>
            <a:ext cx="186435" cy="18859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4562856" y="5602948"/>
            <a:ext cx="415925" cy="272415"/>
          </a:xfrm>
          <a:custGeom>
            <a:avLst/>
            <a:gdLst/>
            <a:ahLst/>
            <a:cxnLst/>
            <a:rect l="l" t="t" r="r" b="b"/>
            <a:pathLst>
              <a:path w="415925" h="272414">
                <a:moveTo>
                  <a:pt x="37211" y="0"/>
                </a:moveTo>
                <a:lnTo>
                  <a:pt x="0" y="130682"/>
                </a:lnTo>
                <a:lnTo>
                  <a:pt x="266192" y="206476"/>
                </a:lnTo>
                <a:lnTo>
                  <a:pt x="247522" y="271818"/>
                </a:lnTo>
                <a:lnTo>
                  <a:pt x="415417" y="178358"/>
                </a:lnTo>
                <a:lnTo>
                  <a:pt x="358322" y="75806"/>
                </a:lnTo>
                <a:lnTo>
                  <a:pt x="303403" y="75806"/>
                </a:lnTo>
                <a:lnTo>
                  <a:pt x="37211" y="0"/>
                </a:lnTo>
                <a:close/>
              </a:path>
              <a:path w="415925" h="272414">
                <a:moveTo>
                  <a:pt x="321944" y="10464"/>
                </a:moveTo>
                <a:lnTo>
                  <a:pt x="303403" y="75806"/>
                </a:lnTo>
                <a:lnTo>
                  <a:pt x="358322" y="75806"/>
                </a:lnTo>
                <a:lnTo>
                  <a:pt x="321944" y="1046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4562856" y="5602948"/>
            <a:ext cx="415925" cy="272415"/>
          </a:xfrm>
          <a:custGeom>
            <a:avLst/>
            <a:gdLst/>
            <a:ahLst/>
            <a:cxnLst/>
            <a:rect l="l" t="t" r="r" b="b"/>
            <a:pathLst>
              <a:path w="415925" h="272414">
                <a:moveTo>
                  <a:pt x="247522" y="271818"/>
                </a:moveTo>
                <a:lnTo>
                  <a:pt x="266192" y="206476"/>
                </a:lnTo>
                <a:lnTo>
                  <a:pt x="0" y="130682"/>
                </a:lnTo>
                <a:lnTo>
                  <a:pt x="37211" y="0"/>
                </a:lnTo>
                <a:lnTo>
                  <a:pt x="303403" y="75806"/>
                </a:lnTo>
                <a:lnTo>
                  <a:pt x="321944" y="10464"/>
                </a:lnTo>
                <a:lnTo>
                  <a:pt x="415417" y="178358"/>
                </a:lnTo>
                <a:lnTo>
                  <a:pt x="247522" y="27181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4687317" y="5664009"/>
            <a:ext cx="151003" cy="11874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4063745" y="3761104"/>
            <a:ext cx="337820" cy="347980"/>
          </a:xfrm>
          <a:custGeom>
            <a:avLst/>
            <a:gdLst/>
            <a:ahLst/>
            <a:cxnLst/>
            <a:rect l="l" t="t" r="r" b="b"/>
            <a:pathLst>
              <a:path w="337819" h="347979">
                <a:moveTo>
                  <a:pt x="99314" y="0"/>
                </a:moveTo>
                <a:lnTo>
                  <a:pt x="0" y="92710"/>
                </a:lnTo>
                <a:lnTo>
                  <a:pt x="188849" y="295021"/>
                </a:lnTo>
                <a:lnTo>
                  <a:pt x="139192" y="341376"/>
                </a:lnTo>
                <a:lnTo>
                  <a:pt x="331216" y="347980"/>
                </a:lnTo>
                <a:lnTo>
                  <a:pt x="336225" y="202311"/>
                </a:lnTo>
                <a:lnTo>
                  <a:pt x="288163" y="202311"/>
                </a:lnTo>
                <a:lnTo>
                  <a:pt x="99314" y="0"/>
                </a:lnTo>
                <a:close/>
              </a:path>
              <a:path w="337819" h="347979">
                <a:moveTo>
                  <a:pt x="337820" y="155956"/>
                </a:moveTo>
                <a:lnTo>
                  <a:pt x="288163" y="202311"/>
                </a:lnTo>
                <a:lnTo>
                  <a:pt x="336225" y="202311"/>
                </a:lnTo>
                <a:lnTo>
                  <a:pt x="337820" y="155956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4063745" y="3761104"/>
            <a:ext cx="337820" cy="347980"/>
          </a:xfrm>
          <a:custGeom>
            <a:avLst/>
            <a:gdLst/>
            <a:ahLst/>
            <a:cxnLst/>
            <a:rect l="l" t="t" r="r" b="b"/>
            <a:pathLst>
              <a:path w="337819" h="347979">
                <a:moveTo>
                  <a:pt x="139192" y="341376"/>
                </a:moveTo>
                <a:lnTo>
                  <a:pt x="188849" y="295021"/>
                </a:lnTo>
                <a:lnTo>
                  <a:pt x="0" y="92710"/>
                </a:lnTo>
                <a:lnTo>
                  <a:pt x="99314" y="0"/>
                </a:lnTo>
                <a:lnTo>
                  <a:pt x="288163" y="202311"/>
                </a:lnTo>
                <a:lnTo>
                  <a:pt x="337820" y="155956"/>
                </a:lnTo>
                <a:lnTo>
                  <a:pt x="331216" y="347980"/>
                </a:lnTo>
                <a:lnTo>
                  <a:pt x="139192" y="34137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4140581" y="3849496"/>
            <a:ext cx="198119" cy="2038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4229354" y="2276094"/>
            <a:ext cx="337820" cy="347980"/>
          </a:xfrm>
          <a:custGeom>
            <a:avLst/>
            <a:gdLst/>
            <a:ahLst/>
            <a:cxnLst/>
            <a:rect l="l" t="t" r="r" b="b"/>
            <a:pathLst>
              <a:path w="337819" h="347980">
                <a:moveTo>
                  <a:pt x="99313" y="0"/>
                </a:moveTo>
                <a:lnTo>
                  <a:pt x="0" y="92582"/>
                </a:lnTo>
                <a:lnTo>
                  <a:pt x="188721" y="294893"/>
                </a:lnTo>
                <a:lnTo>
                  <a:pt x="139064" y="341248"/>
                </a:lnTo>
                <a:lnTo>
                  <a:pt x="331088" y="347979"/>
                </a:lnTo>
                <a:lnTo>
                  <a:pt x="336195" y="202310"/>
                </a:lnTo>
                <a:lnTo>
                  <a:pt x="288163" y="202310"/>
                </a:lnTo>
                <a:lnTo>
                  <a:pt x="99313" y="0"/>
                </a:lnTo>
                <a:close/>
              </a:path>
              <a:path w="337819" h="347980">
                <a:moveTo>
                  <a:pt x="337819" y="155955"/>
                </a:moveTo>
                <a:lnTo>
                  <a:pt x="288163" y="202310"/>
                </a:lnTo>
                <a:lnTo>
                  <a:pt x="336195" y="202310"/>
                </a:lnTo>
                <a:lnTo>
                  <a:pt x="337819" y="155955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4229354" y="2276094"/>
            <a:ext cx="337820" cy="347980"/>
          </a:xfrm>
          <a:custGeom>
            <a:avLst/>
            <a:gdLst/>
            <a:ahLst/>
            <a:cxnLst/>
            <a:rect l="l" t="t" r="r" b="b"/>
            <a:pathLst>
              <a:path w="337819" h="347980">
                <a:moveTo>
                  <a:pt x="139064" y="341248"/>
                </a:moveTo>
                <a:lnTo>
                  <a:pt x="188721" y="294893"/>
                </a:lnTo>
                <a:lnTo>
                  <a:pt x="0" y="92582"/>
                </a:lnTo>
                <a:lnTo>
                  <a:pt x="99313" y="0"/>
                </a:lnTo>
                <a:lnTo>
                  <a:pt x="288163" y="202310"/>
                </a:lnTo>
                <a:lnTo>
                  <a:pt x="337819" y="155955"/>
                </a:lnTo>
                <a:lnTo>
                  <a:pt x="331088" y="347979"/>
                </a:lnTo>
                <a:lnTo>
                  <a:pt x="139064" y="34124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4316691" y="2363978"/>
            <a:ext cx="187490" cy="20434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3504439" y="2258567"/>
            <a:ext cx="635635" cy="19749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85725" defTabSz="914400">
              <a:spcBef>
                <a:spcPts val="100"/>
              </a:spcBef>
              <a:tabLst>
                <a:tab pos="470534" algn="l"/>
              </a:tabLst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50" b="1" spc="-7" baseline="2525" dirty="0">
                <a:solidFill>
                  <a:prstClr val="black"/>
                </a:solidFill>
                <a:latin typeface="Arial"/>
                <a:cs typeface="Arial"/>
              </a:rPr>
              <a:t>14</a:t>
            </a:r>
            <a:endParaRPr sz="1650" baseline="2525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91770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Bembo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 Ligh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Shatterproof 2023">
      <a:dk1>
        <a:srgbClr val="041E41"/>
      </a:dk1>
      <a:lt1>
        <a:srgbClr val="FFFEFF"/>
      </a:lt1>
      <a:dk2>
        <a:srgbClr val="041E41"/>
      </a:dk2>
      <a:lt2>
        <a:srgbClr val="FFFFFF"/>
      </a:lt2>
      <a:accent1>
        <a:srgbClr val="2CD5C3"/>
      </a:accent1>
      <a:accent2>
        <a:srgbClr val="9542FF"/>
      </a:accent2>
      <a:accent3>
        <a:srgbClr val="6130FF"/>
      </a:accent3>
      <a:accent4>
        <a:srgbClr val="0098AE"/>
      </a:accent4>
      <a:accent5>
        <a:srgbClr val="D5F7F3"/>
      </a:accent5>
      <a:accent6>
        <a:srgbClr val="EAD9FF"/>
      </a:accent6>
      <a:hlink>
        <a:srgbClr val="2CD5C3"/>
      </a:hlink>
      <a:folHlink>
        <a:srgbClr val="CDD2D9"/>
      </a:folHlink>
    </a:clrScheme>
    <a:fontScheme name="White">
      <a:majorFont>
        <a:latin typeface="Proxima Nova"/>
        <a:ea typeface="Proxima Nova"/>
        <a:cs typeface="Proxima Nova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t">
        <a:spAutoFit/>
      </a:bodyPr>
      <a:lstStyle>
        <a:defPPr marL="0" marR="0" indent="0" algn="l" defTabSz="819150" rtl="0" fontAlgn="auto" latinLnBrk="0" hangingPunct="0">
          <a:lnSpc>
            <a:spcPct val="14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P_General_Presentation" id="{2AE29A9C-351E-B14C-A8B8-3B84A02F8F64}" vid="{2CFE589A-307C-D644-A372-4E92BB8D61CE}"/>
    </a:ext>
  </a:extLst>
</a:theme>
</file>

<file path=ppt/theme/theme4.xml><?xml version="1.0" encoding="utf-8"?>
<a:theme xmlns:a="http://schemas.openxmlformats.org/drawingml/2006/main" name="1_White">
  <a:themeElements>
    <a:clrScheme name="Shatterproof 2023">
      <a:dk1>
        <a:srgbClr val="041E41"/>
      </a:dk1>
      <a:lt1>
        <a:srgbClr val="FFFEFF"/>
      </a:lt1>
      <a:dk2>
        <a:srgbClr val="041E41"/>
      </a:dk2>
      <a:lt2>
        <a:srgbClr val="FFFFFF"/>
      </a:lt2>
      <a:accent1>
        <a:srgbClr val="2CD5C3"/>
      </a:accent1>
      <a:accent2>
        <a:srgbClr val="9542FF"/>
      </a:accent2>
      <a:accent3>
        <a:srgbClr val="6130FF"/>
      </a:accent3>
      <a:accent4>
        <a:srgbClr val="0098AE"/>
      </a:accent4>
      <a:accent5>
        <a:srgbClr val="D5F7F3"/>
      </a:accent5>
      <a:accent6>
        <a:srgbClr val="EAD9FF"/>
      </a:accent6>
      <a:hlink>
        <a:srgbClr val="2CD5C3"/>
      </a:hlink>
      <a:folHlink>
        <a:srgbClr val="CDD2D9"/>
      </a:folHlink>
    </a:clrScheme>
    <a:fontScheme name="White">
      <a:majorFont>
        <a:latin typeface="Proxima Nova"/>
        <a:ea typeface="Proxima Nova"/>
        <a:cs typeface="Proxima Nova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t">
        <a:spAutoFit/>
      </a:bodyPr>
      <a:lstStyle>
        <a:defPPr marL="0" marR="0" indent="0" algn="l" defTabSz="819150" rtl="0" fontAlgn="auto" latinLnBrk="0" hangingPunct="0">
          <a:lnSpc>
            <a:spcPct val="14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4" id="{2BA7DDF6-CA1C-D441-B409-00865ABF8766}" vid="{1DE1B58A-76C1-3E4E-A8AB-476FE0E0E573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1349</TotalTime>
  <Words>1726</Words>
  <Application>Microsoft Office PowerPoint</Application>
  <PresentationFormat>Widescreen</PresentationFormat>
  <Paragraphs>480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-apple-system</vt:lpstr>
      <vt:lpstr>Arial</vt:lpstr>
      <vt:lpstr>Arial Nova Light</vt:lpstr>
      <vt:lpstr>Bembo</vt:lpstr>
      <vt:lpstr>Calibri</vt:lpstr>
      <vt:lpstr>Georgia</vt:lpstr>
      <vt:lpstr>helvetica</vt:lpstr>
      <vt:lpstr>Helvetica Neue Medium</vt:lpstr>
      <vt:lpstr>Montserrat</vt:lpstr>
      <vt:lpstr>Museo 700</vt:lpstr>
      <vt:lpstr>Museo Sans 300</vt:lpstr>
      <vt:lpstr>Proxima Nova</vt:lpstr>
      <vt:lpstr>Proxima Nova Bold</vt:lpstr>
      <vt:lpstr>Times New Roman</vt:lpstr>
      <vt:lpstr>Wingdings</vt:lpstr>
      <vt:lpstr>RetrospectVTI</vt:lpstr>
      <vt:lpstr>Office Theme</vt:lpstr>
      <vt:lpstr>White</vt:lpstr>
      <vt:lpstr>1_White</vt:lpstr>
      <vt:lpstr>1_Office Theme</vt:lpstr>
      <vt:lpstr>International Overdose Awareness Day</vt:lpstr>
      <vt:lpstr>PowerPoint Presentation</vt:lpstr>
      <vt:lpstr>Welcome &amp; Introduction </vt:lpstr>
      <vt:lpstr>PowerPoint Presentation</vt:lpstr>
      <vt:lpstr>PowerPoint Presentation</vt:lpstr>
      <vt:lpstr>PowerPoint Presentation</vt:lpstr>
      <vt:lpstr>ONEIDA COUNTY OPIOID TASK FORCE</vt:lpstr>
      <vt:lpstr>DATA ANALYSIS SUBTEAM</vt:lpstr>
      <vt:lpstr>DATA ANALYSIS SUBTEAM</vt:lpstr>
      <vt:lpstr>CITY/TOWN OF OD YTD</vt:lpstr>
      <vt:lpstr>DATA ANALYSIS SUBTEAM</vt:lpstr>
      <vt:lpstr>DATA ANALYSIS SUBTEAM</vt:lpstr>
      <vt:lpstr>PowerPoint Presentation</vt:lpstr>
      <vt:lpstr>PowerPoint Presentation</vt:lpstr>
      <vt:lpstr>PowerPoint Presentation</vt:lpstr>
      <vt:lpstr>All of Us Oneida: Oneida County  Anti-Stigma Campaign</vt:lpstr>
      <vt:lpstr>What is Addiction Stigma?</vt:lpstr>
      <vt:lpstr>Types of Addiction Stigma</vt:lpstr>
      <vt:lpstr>Campaign Framework</vt:lpstr>
      <vt:lpstr>PowerPoint Presentation</vt:lpstr>
      <vt:lpstr>Evidence-Based Approach</vt:lpstr>
      <vt:lpstr>Roadmap – Formative Phase </vt:lpstr>
      <vt:lpstr>Name &amp; Logo Design</vt:lpstr>
      <vt:lpstr>Content Examples</vt:lpstr>
      <vt:lpstr>Content Examples </vt:lpstr>
      <vt:lpstr>Evaluation Plan</vt:lpstr>
      <vt:lpstr>Needs Assessments</vt:lpstr>
      <vt:lpstr>How You Can Get Involved</vt:lpstr>
      <vt:lpstr>Community Engagement Activities</vt:lpstr>
      <vt:lpstr>PowerPoint Presentation</vt:lpstr>
      <vt:lpstr>PowerPoint Presentation</vt:lpstr>
      <vt:lpstr>Guest Speaker</vt:lpstr>
      <vt:lpstr>Community Events</vt:lpstr>
      <vt:lpstr>PowerPoint Presentation</vt:lpstr>
    </vt:vector>
  </TitlesOfParts>
  <Company>Oneida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Overdose Awareness Day</dc:title>
  <dc:creator>Graziano, Megan E..</dc:creator>
  <cp:lastModifiedBy>Vanno, Philip A.</cp:lastModifiedBy>
  <cp:revision>51</cp:revision>
  <cp:lastPrinted>2023-08-31T13:32:10Z</cp:lastPrinted>
  <dcterms:created xsi:type="dcterms:W3CDTF">2023-08-16T16:54:34Z</dcterms:created>
  <dcterms:modified xsi:type="dcterms:W3CDTF">2023-08-31T15:55:16Z</dcterms:modified>
</cp:coreProperties>
</file>