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8" r:id="rId5"/>
    <p:sldId id="263" r:id="rId6"/>
    <p:sldId id="260" r:id="rId7"/>
    <p:sldId id="261" r:id="rId8"/>
    <p:sldId id="266" r:id="rId9"/>
    <p:sldId id="270" r:id="rId10"/>
    <p:sldId id="27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 autoAdjust="0"/>
  </p:normalViewPr>
  <p:slideViewPr>
    <p:cSldViewPr snapToGrid="0">
      <p:cViewPr>
        <p:scale>
          <a:sx n="108" d="100"/>
          <a:sy n="108" d="100"/>
        </p:scale>
        <p:origin x="-7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DDC502-FC39-40DB-A198-664E7503F8F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0B29F3-CB25-42D2-B84C-BDC62B6F6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40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17F67C-B8BB-4ECD-941D-FD7672A89D9A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9733E2-2225-491A-BC10-CF191AE7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3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22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32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1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53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9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40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76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82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77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733E2-2225-491A-BC10-CF191AE7C2D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0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F26AF1-6EEC-4F14-9733-E9E23AD58E63}" type="datetime1">
              <a:rPr lang="en-US" smtClean="0"/>
              <a:t>3/18/2016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B55AF6-BD0A-496F-95BC-01C5A4156A92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B5563A3-68BF-4800-A588-EDE5B91929D3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59AB47-43E8-406F-8012-AFDDCFC0614E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AE66F5-B1AF-4C11-84E7-9621A9BA988A}" type="datetime1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9C9295-3543-44E2-B312-FAE9BF12C7A2}" type="datetime1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409F7-E21B-4075-8D0E-BFEB50E2503F}" type="datetime1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CC0D22-54F0-4B16-83CA-E6F0B0438BA1}" type="datetime1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9695F9-AA5F-4DC5-9754-D068D8B027C9}" type="datetime1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10548-25AC-499D-9C87-BB3B66CFA29B}" type="datetime1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E5DE7E-83AA-4C8A-B870-50859C9CC902}" type="datetime1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C41C963-E887-46BD-9EC8-AE0B3AED9E45}" type="datetime1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NYSAMPO - March 2016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701D09-03B0-4145-8DCA-081401106D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8030" y="1061303"/>
            <a:ext cx="6435969" cy="2387600"/>
          </a:xfrm>
        </p:spPr>
        <p:txBody>
          <a:bodyPr/>
          <a:lstStyle/>
          <a:p>
            <a:pPr algn="ctr"/>
            <a:r>
              <a:rPr lang="en-US" sz="5600" dirty="0" smtClean="0"/>
              <a:t>FAST Act </a:t>
            </a:r>
            <a:br>
              <a:rPr lang="en-US" sz="5600" dirty="0" smtClean="0"/>
            </a:br>
            <a:r>
              <a:rPr lang="en-US" sz="5600" dirty="0" smtClean="0"/>
              <a:t>Summary for </a:t>
            </a:r>
            <a:r>
              <a:rPr lang="en-US" sz="5600" dirty="0" smtClean="0"/>
              <a:t>HOCTS</a:t>
            </a:r>
            <a:endParaRPr lang="en-US" sz="5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0253" y="4556218"/>
            <a:ext cx="6075484" cy="1655762"/>
          </a:xfrm>
        </p:spPr>
        <p:txBody>
          <a:bodyPr>
            <a:normAutofit/>
          </a:bodyPr>
          <a:lstStyle/>
          <a:p>
            <a:pPr algn="ctr"/>
            <a:r>
              <a:rPr lang="en-US" sz="2600" dirty="0" smtClean="0"/>
              <a:t>Developed </a:t>
            </a:r>
            <a:r>
              <a:rPr lang="en-US" sz="2600" dirty="0" smtClean="0"/>
              <a:t>from a summary </a:t>
            </a:r>
            <a:r>
              <a:rPr lang="en-US" sz="2600" dirty="0"/>
              <a:t>p</a:t>
            </a:r>
            <a:r>
              <a:rPr lang="en-US" sz="2600" dirty="0" smtClean="0"/>
              <a:t>repared for </a:t>
            </a:r>
            <a:r>
              <a:rPr lang="en-US" sz="2600" dirty="0" smtClean="0"/>
              <a:t>the New York State Association of MPOs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D09-03B0-4145-8DCA-081401106D2B}" type="slidenum">
              <a:rPr lang="en-US" smtClean="0"/>
              <a:t>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5" y="846386"/>
            <a:ext cx="2537608" cy="224796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08" y="3820278"/>
            <a:ext cx="2481042" cy="1384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025" y="592602"/>
            <a:ext cx="6541477" cy="567983"/>
          </a:xfrm>
        </p:spPr>
        <p:txBody>
          <a:bodyPr>
            <a:noAutofit/>
          </a:bodyPr>
          <a:lstStyle/>
          <a:p>
            <a:r>
              <a:rPr lang="en-US" dirty="0" smtClean="0"/>
              <a:t>The Funding Picture - FTA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229600"/>
              </p:ext>
            </p:extLst>
          </p:nvPr>
        </p:nvGraphicFramePr>
        <p:xfrm>
          <a:off x="0" y="1547447"/>
          <a:ext cx="9144000" cy="4826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878015"/>
                <a:gridCol w="3217985"/>
              </a:tblGrid>
              <a:tr h="589084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FTA</a:t>
                      </a:r>
                      <a:r>
                        <a:rPr lang="en-US" baseline="0" dirty="0" smtClean="0"/>
                        <a:t> Total $61.1 billion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27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2016 funding (millions)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4725">
                <a:tc>
                  <a:txBody>
                    <a:bodyPr/>
                    <a:lstStyle/>
                    <a:p>
                      <a:r>
                        <a:rPr lang="en-US" dirty="0" smtClean="0"/>
                        <a:t>5307 (Urban</a:t>
                      </a:r>
                      <a:r>
                        <a:rPr lang="en-US" baseline="0" dirty="0" smtClean="0"/>
                        <a:t> formula)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$4,530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bus rule modified to include</a:t>
                      </a:r>
                      <a:r>
                        <a:rPr lang="en-US" sz="1600" baseline="0" dirty="0" smtClean="0"/>
                        <a:t> non-ADA paratransit</a:t>
                      </a:r>
                      <a:endParaRPr lang="en-US" sz="1600" dirty="0"/>
                    </a:p>
                  </a:txBody>
                  <a:tcPr/>
                </a:tc>
              </a:tr>
              <a:tr h="692880">
                <a:tc>
                  <a:txBody>
                    <a:bodyPr/>
                    <a:lstStyle/>
                    <a:p>
                      <a:r>
                        <a:rPr lang="en-US" dirty="0" smtClean="0"/>
                        <a:t>5339</a:t>
                      </a:r>
                      <a:r>
                        <a:rPr lang="en-US" baseline="0" dirty="0" smtClean="0"/>
                        <a:t> (Bus &amp; Bus Facilities)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428</a:t>
                      </a:r>
                      <a:r>
                        <a:rPr lang="en-US" baseline="0" dirty="0" smtClean="0"/>
                        <a:t> (formula)</a:t>
                      </a:r>
                    </a:p>
                    <a:p>
                      <a:pPr algn="r"/>
                      <a:r>
                        <a:rPr lang="en-US" baseline="0" dirty="0" smtClean="0"/>
                        <a:t>268 (discretionary)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Cost Effective Capital Investment Pilot</a:t>
                      </a:r>
                      <a:r>
                        <a:rPr lang="en-US" sz="1600" baseline="0" dirty="0" smtClean="0"/>
                        <a:t> Program</a:t>
                      </a:r>
                      <a:endParaRPr lang="en-US" sz="1600" dirty="0"/>
                    </a:p>
                  </a:txBody>
                  <a:tcPr/>
                </a:tc>
              </a:tr>
              <a:tr h="692880">
                <a:tc>
                  <a:txBody>
                    <a:bodyPr/>
                    <a:lstStyle/>
                    <a:p>
                      <a:r>
                        <a:rPr lang="en-US" dirty="0" smtClean="0"/>
                        <a:t>5303 (Metropolitan Planning)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Continues joint planning language with</a:t>
                      </a:r>
                      <a:r>
                        <a:rPr lang="en-US" sz="1600" baseline="0" dirty="0" smtClean="0"/>
                        <a:t> FHWA</a:t>
                      </a:r>
                      <a:endParaRPr lang="en-US" sz="1600" dirty="0"/>
                    </a:p>
                  </a:txBody>
                  <a:tcPr/>
                </a:tc>
              </a:tr>
              <a:tr h="636471">
                <a:tc>
                  <a:txBody>
                    <a:bodyPr/>
                    <a:lstStyle/>
                    <a:p>
                      <a:r>
                        <a:rPr lang="en-US" dirty="0" smtClean="0"/>
                        <a:t>5309 (Fixed</a:t>
                      </a:r>
                      <a:r>
                        <a:rPr lang="en-US" baseline="0" dirty="0" smtClean="0"/>
                        <a:t> Guideway)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 Starts max</a:t>
                      </a:r>
                      <a:r>
                        <a:rPr lang="en-US" sz="1600" baseline="0" dirty="0" smtClean="0"/>
                        <a:t> 60% FTA $;</a:t>
                      </a:r>
                    </a:p>
                    <a:p>
                      <a:r>
                        <a:rPr lang="en-US" sz="1600" baseline="0" dirty="0" smtClean="0"/>
                        <a:t>Small Starts threshold $300M</a:t>
                      </a:r>
                      <a:endParaRPr lang="en-US" sz="1600" dirty="0"/>
                    </a:p>
                  </a:txBody>
                  <a:tcPr/>
                </a:tc>
              </a:tr>
              <a:tr h="703988">
                <a:tc>
                  <a:txBody>
                    <a:bodyPr/>
                    <a:lstStyle/>
                    <a:p>
                      <a:r>
                        <a:rPr lang="en-US" dirty="0" smtClean="0"/>
                        <a:t>5310 (Enhanced</a:t>
                      </a:r>
                      <a:r>
                        <a:rPr lang="en-US" baseline="0" dirty="0" smtClean="0"/>
                        <a:t> Mobility for Seniors &amp; Disabled)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74181">
                <a:tc>
                  <a:txBody>
                    <a:bodyPr/>
                    <a:lstStyle/>
                    <a:p>
                      <a:r>
                        <a:rPr lang="en-US" dirty="0" smtClean="0"/>
                        <a:t>5311 (Rural formula)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D09-03B0-4145-8DCA-081401106D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4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88" y="123092"/>
            <a:ext cx="8097714" cy="838799"/>
          </a:xfrm>
        </p:spPr>
        <p:txBody>
          <a:bodyPr>
            <a:noAutofit/>
          </a:bodyPr>
          <a:lstStyle/>
          <a:p>
            <a:r>
              <a:rPr lang="en-US" dirty="0" smtClean="0"/>
              <a:t>Authorizing Federal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992" y="1284100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Congress passes multi-year authorizations for the programs of the Federal Highway Administration (FHWA) and Federal Transit Administration (FTA)</a:t>
            </a:r>
          </a:p>
          <a:p>
            <a:pPr lvl="1"/>
            <a:r>
              <a:rPr lang="en-US" dirty="0" smtClean="0"/>
              <a:t>ISTEA (1991)</a:t>
            </a:r>
          </a:p>
          <a:p>
            <a:pPr lvl="1"/>
            <a:r>
              <a:rPr lang="en-US" dirty="0" smtClean="0"/>
              <a:t>TEA-21 (1998)</a:t>
            </a:r>
          </a:p>
          <a:p>
            <a:pPr lvl="1"/>
            <a:r>
              <a:rPr lang="en-US" dirty="0" smtClean="0"/>
              <a:t>SAFETEA-LU (2005)</a:t>
            </a:r>
          </a:p>
          <a:p>
            <a:pPr lvl="1"/>
            <a:r>
              <a:rPr lang="en-US" dirty="0" smtClean="0"/>
              <a:t>MAP-21 (2012)</a:t>
            </a:r>
          </a:p>
          <a:p>
            <a:pPr lvl="1"/>
            <a:r>
              <a:rPr lang="en-US" dirty="0" smtClean="0"/>
              <a:t>FAST Act (2015)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Authorization establishes policy and sets maximum spending levels for each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701D09-03B0-4145-8DCA-081401106D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24" y="131885"/>
            <a:ext cx="7833946" cy="1647664"/>
          </a:xfrm>
        </p:spPr>
        <p:txBody>
          <a:bodyPr>
            <a:noAutofit/>
          </a:bodyPr>
          <a:lstStyle/>
          <a:p>
            <a:pPr algn="ctr"/>
            <a:r>
              <a:rPr lang="en-US" i="1" dirty="0"/>
              <a:t>FAST </a:t>
            </a:r>
            <a:r>
              <a:rPr lang="en-US" i="1" dirty="0" smtClean="0"/>
              <a:t>Act</a:t>
            </a:r>
            <a:br>
              <a:rPr lang="en-US" i="1" dirty="0" smtClean="0"/>
            </a:br>
            <a:r>
              <a:rPr lang="en-US" dirty="0" smtClean="0"/>
              <a:t>Fixing America’s Surface Transportation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978269"/>
            <a:ext cx="7957038" cy="4484076"/>
          </a:xfrm>
        </p:spPr>
        <p:txBody>
          <a:bodyPr>
            <a:noAutofit/>
          </a:bodyPr>
          <a:lstStyle/>
          <a:p>
            <a:r>
              <a:rPr lang="en-US" dirty="0" smtClean="0"/>
              <a:t>Passed on December 4, 2015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Five year authorization extends through Federal fiscal year 2020 (Sept 30, 2020)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Total authorized spending $304.7 billion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Modest increases in most programs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Uses various funding mechanisms to avoid dealing directly with the annual shortfall in the Highway Trust Fund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701D09-03B0-4145-8DCA-081401106D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224" y="131885"/>
            <a:ext cx="7833946" cy="1647664"/>
          </a:xfrm>
        </p:spPr>
        <p:txBody>
          <a:bodyPr>
            <a:noAutofit/>
          </a:bodyPr>
          <a:lstStyle/>
          <a:p>
            <a:pPr algn="ctr"/>
            <a:r>
              <a:rPr lang="en-US" i="1" dirty="0"/>
              <a:t>FAST </a:t>
            </a:r>
            <a:r>
              <a:rPr lang="en-US" i="1" dirty="0" smtClean="0"/>
              <a:t>Act</a:t>
            </a:r>
            <a:br>
              <a:rPr lang="en-US" i="1" dirty="0" smtClean="0"/>
            </a:br>
            <a:r>
              <a:rPr lang="en-US" dirty="0" smtClean="0"/>
              <a:t>Fixing America’s Surface Transportation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446" y="2373924"/>
            <a:ext cx="7239000" cy="3552092"/>
          </a:xfrm>
        </p:spPr>
        <p:txBody>
          <a:bodyPr>
            <a:normAutofit/>
          </a:bodyPr>
          <a:lstStyle/>
          <a:p>
            <a:r>
              <a:rPr lang="en-US" dirty="0" smtClean="0"/>
              <a:t>Funding </a:t>
            </a:r>
            <a:r>
              <a:rPr lang="en-US" dirty="0"/>
              <a:t>may not exceed authorized levels, but may be </a:t>
            </a:r>
            <a:r>
              <a:rPr lang="en-US" dirty="0" smtClean="0"/>
              <a:t>less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Limits may also be established on how much of the funding may be </a:t>
            </a:r>
            <a:r>
              <a:rPr lang="en-US" dirty="0" smtClean="0"/>
              <a:t>obligated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Congress </a:t>
            </a:r>
            <a:r>
              <a:rPr lang="en-US" dirty="0"/>
              <a:t>may pass a rescission after the fact, and take some of the appropriated funding </a:t>
            </a:r>
            <a:r>
              <a:rPr lang="en-US" dirty="0" smtClean="0"/>
              <a:t>back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701D09-03B0-4145-8DCA-081401106D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4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568" y="430821"/>
            <a:ext cx="6049108" cy="64535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Metropolitan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68" y="1591407"/>
            <a:ext cx="7239000" cy="467969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MPO designation unchanged: base population 50,000; TMA designation 200,000</a:t>
            </a:r>
          </a:p>
          <a:p>
            <a:pPr marL="0" indent="0">
              <a:buNone/>
            </a:pPr>
            <a:endParaRPr lang="en-US" sz="700" dirty="0" smtClean="0"/>
          </a:p>
          <a:p>
            <a:r>
              <a:rPr lang="en-US" sz="2800" dirty="0" smtClean="0"/>
              <a:t>ISTEA began the policy of enumerating factors to be considered in the long range transportation plan; there have been small changes with each authorization.</a:t>
            </a:r>
          </a:p>
          <a:p>
            <a:pPr marL="0" indent="0">
              <a:buNone/>
            </a:pPr>
            <a:endParaRPr lang="en-US" sz="700" dirty="0" smtClean="0"/>
          </a:p>
          <a:p>
            <a:r>
              <a:rPr lang="en-US" sz="2800" dirty="0" smtClean="0"/>
              <a:t>FAST adds two new planning factors:</a:t>
            </a:r>
          </a:p>
          <a:p>
            <a:pPr lvl="1"/>
            <a:r>
              <a:rPr lang="en-US" sz="2500" i="1" dirty="0" smtClean="0"/>
              <a:t>Improve the resiliency and reliability of the transportation system and reduce or mitigate stormwater impacts of surface transportation</a:t>
            </a:r>
          </a:p>
          <a:p>
            <a:pPr lvl="1"/>
            <a:r>
              <a:rPr lang="en-US" sz="2500" i="1" dirty="0" smtClean="0"/>
              <a:t>Enhance travel and tourism</a:t>
            </a:r>
            <a:endParaRPr lang="en-US" sz="2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701D09-03B0-4145-8DCA-081401106D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847" y="580282"/>
            <a:ext cx="5319346" cy="562717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Policy and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7" y="1723293"/>
            <a:ext cx="7578969" cy="42906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MAP-21, passed in 2012, made a number of policy changes and program consolidations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Rules of MAP-21 that guide program delivery are still in effect under FAST Act, but many have not yet been finalized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>
                <a:cs typeface="Avenir Book"/>
              </a:rPr>
              <a:t>Capital investments under the plan should include strategies to reduce vulnerability due to natural disasters 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701D09-03B0-4145-8DCA-081401106D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676" y="580289"/>
            <a:ext cx="5389684" cy="562707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Policy and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504" y="1708272"/>
            <a:ext cx="7886700" cy="47628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Focus on freight and its support of the national economy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National Multimodal Freight Policy/</a:t>
            </a:r>
          </a:p>
          <a:p>
            <a:pPr marL="0" indent="0">
              <a:buNone/>
            </a:pPr>
            <a:r>
              <a:rPr lang="en-US" dirty="0" smtClean="0"/>
              <a:t>   National Multimodal Freight Network</a:t>
            </a:r>
          </a:p>
          <a:p>
            <a:pPr lvl="1"/>
            <a:r>
              <a:rPr lang="en-US" dirty="0" smtClean="0"/>
              <a:t>Includes National Freight Network (highways); Class 1 railroads; major seaports; major air cargo hubs; inland waterways including St. Lawrence Seaway, Great Lakes</a:t>
            </a:r>
          </a:p>
          <a:p>
            <a:pPr lvl="1"/>
            <a:r>
              <a:rPr lang="en-US" dirty="0" smtClean="0"/>
              <a:t>Critical Urban Freight Corridors: in metro areas &gt;500,000 population, MPO designates; in remaining metro areas, state designates in consultation with the MPO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701D09-03B0-4145-8DCA-081401106D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8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848" y="580279"/>
            <a:ext cx="5319346" cy="562717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Policy and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108" y="1327648"/>
            <a:ext cx="7675684" cy="5248997"/>
          </a:xfrm>
        </p:spPr>
        <p:txBody>
          <a:bodyPr>
            <a:noAutofit/>
          </a:bodyPr>
          <a:lstStyle/>
          <a:p>
            <a:r>
              <a:rPr lang="en-US" dirty="0"/>
              <a:t>Reinstates the competitive bus and bus facilities grant program at USDOT - $268M in 2016 growing to $344M in 2020</a:t>
            </a:r>
          </a:p>
          <a:p>
            <a:pPr marL="0" indent="0">
              <a:buNone/>
            </a:pPr>
            <a:endParaRPr lang="en-US" sz="600" dirty="0" smtClean="0"/>
          </a:p>
          <a:p>
            <a:r>
              <a:rPr lang="en-US" dirty="0" smtClean="0"/>
              <a:t>These remain in place under FAST</a:t>
            </a:r>
          </a:p>
          <a:p>
            <a:pPr lvl="1"/>
            <a:r>
              <a:rPr lang="en-US" dirty="0" smtClean="0"/>
              <a:t>Performance based planning and programming</a:t>
            </a:r>
          </a:p>
          <a:p>
            <a:pPr lvl="1"/>
            <a:r>
              <a:rPr lang="en-US" dirty="0" smtClean="0"/>
              <a:t>FTA programs consolidated</a:t>
            </a:r>
          </a:p>
          <a:p>
            <a:pPr marL="292608" lvl="1" indent="0">
              <a:buNone/>
            </a:pPr>
            <a:endParaRPr lang="en-US" sz="600" dirty="0"/>
          </a:p>
          <a:p>
            <a:r>
              <a:rPr lang="en-US" dirty="0"/>
              <a:t>Surface Transportation Block Grant Program: renames STP, but with no eligibility changes</a:t>
            </a:r>
          </a:p>
          <a:p>
            <a:pPr marL="0" indent="0">
              <a:buNone/>
            </a:pPr>
            <a:endParaRPr lang="en-US" sz="600" dirty="0"/>
          </a:p>
          <a:p>
            <a:r>
              <a:rPr lang="en-US" dirty="0"/>
              <a:t>Transportation Alternatives Program (TAP) is no longer a named program; eligible purposes remain under a funding set-aside from </a:t>
            </a:r>
            <a:r>
              <a:rPr lang="en-US" dirty="0" smtClean="0"/>
              <a:t>STBGP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F701D09-03B0-4145-8DCA-081401106D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5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7" y="583809"/>
            <a:ext cx="7025054" cy="567983"/>
          </a:xfrm>
        </p:spPr>
        <p:txBody>
          <a:bodyPr>
            <a:noAutofit/>
          </a:bodyPr>
          <a:lstStyle/>
          <a:p>
            <a:r>
              <a:rPr lang="en-US" dirty="0" smtClean="0"/>
              <a:t>The Funding Picture - FHWA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709015"/>
              </p:ext>
            </p:extLst>
          </p:nvPr>
        </p:nvGraphicFramePr>
        <p:xfrm>
          <a:off x="0" y="1413501"/>
          <a:ext cx="9144000" cy="4982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2174"/>
                <a:gridCol w="2195008"/>
                <a:gridCol w="1316818"/>
              </a:tblGrid>
              <a:tr h="6878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FHWA</a:t>
                      </a:r>
                      <a:r>
                        <a:rPr lang="en-US" baseline="0" dirty="0" smtClean="0"/>
                        <a:t> Total $226.3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Annual Average (millions)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change from 2015</a:t>
                      </a:r>
                      <a:endParaRPr lang="en-US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Highway Perfor</a:t>
                      </a:r>
                      <a:r>
                        <a:rPr lang="en-US" baseline="0" dirty="0" smtClean="0"/>
                        <a:t>mance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$23,280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+6.3</a:t>
                      </a:r>
                      <a:endParaRPr lang="en-US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dirty="0" smtClean="0"/>
                        <a:t>Surface Transportation</a:t>
                      </a:r>
                      <a:r>
                        <a:rPr lang="en-US" baseline="0" dirty="0" smtClean="0"/>
                        <a:t> Block Grant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11,654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+15.6</a:t>
                      </a:r>
                      <a:endParaRPr lang="en-US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dirty="0" smtClean="0"/>
                        <a:t>     Transportation Alternatives Set-aside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+3.3</a:t>
                      </a:r>
                      <a:endParaRPr lang="en-US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i="0" strike="sngStrike" dirty="0" smtClean="0">
                          <a:effectLst/>
                        </a:rPr>
                        <a:t>CMAQ</a:t>
                      </a:r>
                      <a:endParaRPr lang="en-US" i="0" strike="sngStrike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/>
                        <a:t>2,405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trike="sngStrike" dirty="0" smtClean="0"/>
                        <a:t>+6.1</a:t>
                      </a:r>
                      <a:endParaRPr lang="en-US" strike="sngStrike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dirty="0" smtClean="0"/>
                        <a:t>HSIP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2,317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+5.7</a:t>
                      </a:r>
                      <a:endParaRPr lang="en-US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dirty="0" smtClean="0"/>
                        <a:t>Metropolitan Planning – 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+9.5</a:t>
                      </a:r>
                      <a:endParaRPr lang="en-US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</a:t>
                      </a:r>
                      <a:r>
                        <a:rPr lang="en-US" baseline="0" dirty="0" smtClean="0"/>
                        <a:t> Highway Freight Program (?)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1,249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(new)</a:t>
                      </a:r>
                      <a:endParaRPr lang="en-US" dirty="0"/>
                    </a:p>
                  </a:txBody>
                  <a:tcPr/>
                </a:tc>
              </a:tr>
              <a:tr h="536777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Nationally</a:t>
                      </a:r>
                      <a:r>
                        <a:rPr lang="en-US" baseline="0" dirty="0" smtClean="0"/>
                        <a:t> Significant Freight &amp; Highway Program (?)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(new)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01D09-03B0-4145-8DCA-081401106D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0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1724</TotalTime>
  <Words>640</Words>
  <Application>Microsoft Office PowerPoint</Application>
  <PresentationFormat>On-screen Show (4:3)</PresentationFormat>
  <Paragraphs>130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FAST Act  Summary for HOCTS</vt:lpstr>
      <vt:lpstr>Authorizing Federal Programs</vt:lpstr>
      <vt:lpstr>FAST Act Fixing America’s Surface Transportation </vt:lpstr>
      <vt:lpstr>FAST Act Fixing America’s Surface Transportation </vt:lpstr>
      <vt:lpstr>Metropolitan Planning</vt:lpstr>
      <vt:lpstr>Policy and Program</vt:lpstr>
      <vt:lpstr>Policy and Program </vt:lpstr>
      <vt:lpstr>Policy and Program</vt:lpstr>
      <vt:lpstr>The Funding Picture - FHWA</vt:lpstr>
      <vt:lpstr>The Funding Picture - 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Act Summary for MPOs</dc:title>
  <dc:creator>Steven Gayle</dc:creator>
  <cp:lastModifiedBy>Brennan, Ethan T.</cp:lastModifiedBy>
  <cp:revision>32</cp:revision>
  <cp:lastPrinted>2016-03-16T14:24:31Z</cp:lastPrinted>
  <dcterms:created xsi:type="dcterms:W3CDTF">2016-03-01T12:50:38Z</dcterms:created>
  <dcterms:modified xsi:type="dcterms:W3CDTF">2016-03-18T20:41:12Z</dcterms:modified>
</cp:coreProperties>
</file>